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8288000" cy="10287000"/>
  <p:notesSz cx="6858000" cy="9144000"/>
  <p:embeddedFontLst>
    <p:embeddedFont>
      <p:font typeface="Public Sans" panose="020B0604020202020204" charset="0"/>
      <p:regular r:id="rId28"/>
    </p:embeddedFont>
    <p:embeddedFont>
      <p:font typeface="Public Sans Bold" panose="020B0604020202020204" charset="0"/>
      <p:regular r:id="rId29"/>
    </p:embeddedFont>
    <p:embeddedFont>
      <p:font typeface="Public Sans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395E74-4E9B-1382-5349-DE13E2808476}" name="Leclerc,Thomas (ECCC)" initials="TL" userId="S::Thomas.Leclerc@ec.gc.ca::9ccda9a9-7bd2-40a3-a03d-d4a6cee85a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5927"/>
    <a:srgbClr val="012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EA33E-3068-3CDB-9C34-C4717F1B6D51}" v="1" dt="2025-08-13T17:44:59.972"/>
    <p1510:client id="{99257E46-40F4-5A5C-1EEA-B84FE1E68964}" v="6" dt="2025-08-13T15:04:15.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2228" autoAdjust="0"/>
  </p:normalViewPr>
  <p:slideViewPr>
    <p:cSldViewPr>
      <p:cViewPr varScale="1">
        <p:scale>
          <a:sx n="46" d="100"/>
          <a:sy n="46" d="100"/>
        </p:scale>
        <p:origin x="21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C167D-6CFF-43E4-A12C-1D3AFE8A1597}" type="datetimeFigureOut">
              <a:t>8/13/2025</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48AD4-6A7D-400E-AEB0-4730AD45F337}" type="slidenum">
              <a:t>‹#›</a:t>
            </a:fld>
            <a:endParaRPr lang="fr-CA"/>
          </a:p>
        </p:txBody>
      </p:sp>
    </p:spTree>
    <p:extLst>
      <p:ext uri="{BB962C8B-B14F-4D97-AF65-F5344CB8AC3E}">
        <p14:creationId xmlns:p14="http://schemas.microsoft.com/office/powerpoint/2010/main" val="3545540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2</a:t>
            </a:fld>
            <a:endParaRPr lang="en-US"/>
          </a:p>
        </p:txBody>
      </p:sp>
    </p:spTree>
    <p:extLst>
      <p:ext uri="{BB962C8B-B14F-4D97-AF65-F5344CB8AC3E}">
        <p14:creationId xmlns:p14="http://schemas.microsoft.com/office/powerpoint/2010/main" val="324803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14</a:t>
            </a:fld>
            <a:endParaRPr lang="en-US"/>
          </a:p>
        </p:txBody>
      </p:sp>
    </p:spTree>
    <p:extLst>
      <p:ext uri="{BB962C8B-B14F-4D97-AF65-F5344CB8AC3E}">
        <p14:creationId xmlns:p14="http://schemas.microsoft.com/office/powerpoint/2010/main" val="26491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15</a:t>
            </a:fld>
            <a:endParaRPr lang="en-US"/>
          </a:p>
        </p:txBody>
      </p:sp>
    </p:spTree>
    <p:extLst>
      <p:ext uri="{BB962C8B-B14F-4D97-AF65-F5344CB8AC3E}">
        <p14:creationId xmlns:p14="http://schemas.microsoft.com/office/powerpoint/2010/main" val="410646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16</a:t>
            </a:fld>
            <a:endParaRPr lang="en-US"/>
          </a:p>
        </p:txBody>
      </p:sp>
    </p:spTree>
    <p:extLst>
      <p:ext uri="{BB962C8B-B14F-4D97-AF65-F5344CB8AC3E}">
        <p14:creationId xmlns:p14="http://schemas.microsoft.com/office/powerpoint/2010/main" val="280683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18</a:t>
            </a:fld>
            <a:endParaRPr lang="en-US"/>
          </a:p>
        </p:txBody>
      </p:sp>
    </p:spTree>
    <p:extLst>
      <p:ext uri="{BB962C8B-B14F-4D97-AF65-F5344CB8AC3E}">
        <p14:creationId xmlns:p14="http://schemas.microsoft.com/office/powerpoint/2010/main" val="3482701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19</a:t>
            </a:fld>
            <a:endParaRPr lang="en-US"/>
          </a:p>
        </p:txBody>
      </p:sp>
    </p:spTree>
    <p:extLst>
      <p:ext uri="{BB962C8B-B14F-4D97-AF65-F5344CB8AC3E}">
        <p14:creationId xmlns:p14="http://schemas.microsoft.com/office/powerpoint/2010/main" val="7432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21</a:t>
            </a:fld>
            <a:endParaRPr lang="en-US"/>
          </a:p>
        </p:txBody>
      </p:sp>
    </p:spTree>
    <p:extLst>
      <p:ext uri="{BB962C8B-B14F-4D97-AF65-F5344CB8AC3E}">
        <p14:creationId xmlns:p14="http://schemas.microsoft.com/office/powerpoint/2010/main" val="174514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3</a:t>
            </a:fld>
            <a:endParaRPr lang="en-US"/>
          </a:p>
        </p:txBody>
      </p:sp>
    </p:spTree>
    <p:extLst>
      <p:ext uri="{BB962C8B-B14F-4D97-AF65-F5344CB8AC3E}">
        <p14:creationId xmlns:p14="http://schemas.microsoft.com/office/powerpoint/2010/main" val="388805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5</a:t>
            </a:fld>
            <a:endParaRPr lang="en-US"/>
          </a:p>
        </p:txBody>
      </p:sp>
    </p:spTree>
    <p:extLst>
      <p:ext uri="{BB962C8B-B14F-4D97-AF65-F5344CB8AC3E}">
        <p14:creationId xmlns:p14="http://schemas.microsoft.com/office/powerpoint/2010/main" val="127993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6</a:t>
            </a:fld>
            <a:endParaRPr lang="en-US"/>
          </a:p>
        </p:txBody>
      </p:sp>
    </p:spTree>
    <p:extLst>
      <p:ext uri="{BB962C8B-B14F-4D97-AF65-F5344CB8AC3E}">
        <p14:creationId xmlns:p14="http://schemas.microsoft.com/office/powerpoint/2010/main" val="137846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7</a:t>
            </a:fld>
            <a:endParaRPr lang="en-US"/>
          </a:p>
        </p:txBody>
      </p:sp>
    </p:spTree>
    <p:extLst>
      <p:ext uri="{BB962C8B-B14F-4D97-AF65-F5344CB8AC3E}">
        <p14:creationId xmlns:p14="http://schemas.microsoft.com/office/powerpoint/2010/main" val="4742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pathway each sector takes to 2050 in all modelled scenarios is shown in the Figure, with shaded parts representing the bands in emission pathways. As seen in the figure, there are numerous pathways with a wide range of possibilities to achieving net-zero emissions in Canada. While these bands in emission pathways do not represent an exhaustive list of possible pathways, they are helpful in identifying general trends. </a:t>
            </a:r>
          </a:p>
          <a:p>
            <a:endParaRPr lang="en-US" dirty="0">
              <a:ea typeface="Calibri"/>
              <a:cs typeface="Calibri"/>
            </a:endParaRPr>
          </a:p>
          <a:p>
            <a:r>
              <a:rPr lang="en-US" b="1" dirty="0"/>
              <a:t>Scenario 1: Current Assumptions:</a:t>
            </a:r>
            <a:r>
              <a:rPr lang="en-US"/>
              <a:t> based on today’s (2022) understanding of the costs and constraints of achieving net-zero emissions</a:t>
            </a:r>
            <a:endParaRPr lang="en-US" dirty="0">
              <a:ea typeface="Calibri"/>
              <a:cs typeface="Calibri"/>
            </a:endParaRPr>
          </a:p>
          <a:p>
            <a:r>
              <a:rPr lang="en-US" b="1" dirty="0"/>
              <a:t>Scenario 2: High Electrification:</a:t>
            </a:r>
            <a:r>
              <a:rPr lang="en-US" dirty="0"/>
              <a:t> shows widespread electrification across all sectors of the economy</a:t>
            </a:r>
            <a:endParaRPr lang="en-US" dirty="0">
              <a:ea typeface="Calibri"/>
              <a:cs typeface="Calibri"/>
            </a:endParaRPr>
          </a:p>
          <a:p>
            <a:r>
              <a:rPr lang="en-US" b="1" dirty="0"/>
              <a:t>Scenario 3: High Use of Renewable and Alternative Fuels: </a:t>
            </a:r>
            <a:r>
              <a:rPr lang="en-US" dirty="0"/>
              <a:t>increased use of renewable and alternative fuels, such as low-carbon hydrogen and bioenergy fuels; resources like hydrogen complement widespread electrification, particularly in the harder-to-electrify areas of industry, as well as heavy-duty transport, such as aviation, freight trucks, and shipping</a:t>
            </a:r>
            <a:endParaRPr lang="en-US" dirty="0">
              <a:ea typeface="Calibri"/>
              <a:cs typeface="Calibri"/>
            </a:endParaRPr>
          </a:p>
          <a:p>
            <a:r>
              <a:rPr lang="en-US" b="1" dirty="0"/>
              <a:t>Scenario 4: High Use of Engineered CO2 Removal Technologies:</a:t>
            </a:r>
            <a:r>
              <a:rPr lang="en-US" dirty="0"/>
              <a:t> explores the impact of more rapid technological change and a greater use of carbon capture technologies, including CCS and DAC. This scenario assumes that CO2 removal technologies become more affordable and cost-effective, leading to an increased deployment in various industry sectors, electricity generation, and the oil and gas sector</a:t>
            </a:r>
            <a:endParaRPr lang="en-US" dirty="0">
              <a:ea typeface="Calibri"/>
              <a:cs typeface="Calibri"/>
            </a:endParaRPr>
          </a:p>
        </p:txBody>
      </p:sp>
      <p:sp>
        <p:nvSpPr>
          <p:cNvPr id="4" name="Espace réservé du numéro de diapositive 3"/>
          <p:cNvSpPr>
            <a:spLocks noGrp="1"/>
          </p:cNvSpPr>
          <p:nvPr>
            <p:ph type="sldNum" sz="quarter" idx="5"/>
          </p:nvPr>
        </p:nvSpPr>
        <p:spPr/>
        <p:txBody>
          <a:bodyPr/>
          <a:lstStyle/>
          <a:p>
            <a:fld id="{CFE48AD4-6A7D-400E-AEB0-4730AD45F337}" type="slidenum">
              <a:t>8</a:t>
            </a:fld>
            <a:endParaRPr lang="fr-CA"/>
          </a:p>
        </p:txBody>
      </p:sp>
    </p:spTree>
    <p:extLst>
      <p:ext uri="{BB962C8B-B14F-4D97-AF65-F5344CB8AC3E}">
        <p14:creationId xmlns:p14="http://schemas.microsoft.com/office/powerpoint/2010/main" val="45308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11</a:t>
            </a:fld>
            <a:endParaRPr lang="en-US"/>
          </a:p>
        </p:txBody>
      </p:sp>
    </p:spTree>
    <p:extLst>
      <p:ext uri="{BB962C8B-B14F-4D97-AF65-F5344CB8AC3E}">
        <p14:creationId xmlns:p14="http://schemas.microsoft.com/office/powerpoint/2010/main" val="94453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12</a:t>
            </a:fld>
            <a:endParaRPr lang="en-US"/>
          </a:p>
        </p:txBody>
      </p:sp>
    </p:spTree>
    <p:extLst>
      <p:ext uri="{BB962C8B-B14F-4D97-AF65-F5344CB8AC3E}">
        <p14:creationId xmlns:p14="http://schemas.microsoft.com/office/powerpoint/2010/main" val="15211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48AD4-6A7D-400E-AEB0-4730AD45F337}" type="slidenum">
              <a:rPr lang="en-US" smtClean="0"/>
              <a:t>13</a:t>
            </a:fld>
            <a:endParaRPr lang="en-US"/>
          </a:p>
        </p:txBody>
      </p:sp>
    </p:spTree>
    <p:extLst>
      <p:ext uri="{BB962C8B-B14F-4D97-AF65-F5344CB8AC3E}">
        <p14:creationId xmlns:p14="http://schemas.microsoft.com/office/powerpoint/2010/main" val="348640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grpSp>
        <p:nvGrpSpPr>
          <p:cNvPr id="2" name="Group 2"/>
          <p:cNvGrpSpPr/>
          <p:nvPr/>
        </p:nvGrpSpPr>
        <p:grpSpPr>
          <a:xfrm>
            <a:off x="1311626" y="1220714"/>
            <a:ext cx="7832374" cy="5672660"/>
            <a:chOff x="0" y="0"/>
            <a:chExt cx="10443166" cy="7563547"/>
          </a:xfrm>
        </p:grpSpPr>
        <p:sp>
          <p:nvSpPr>
            <p:cNvPr id="3" name="TextBox 3"/>
            <p:cNvSpPr txBox="1"/>
            <p:nvPr/>
          </p:nvSpPr>
          <p:spPr>
            <a:xfrm>
              <a:off x="127000" y="1007943"/>
              <a:ext cx="10316166" cy="6147236"/>
            </a:xfrm>
            <a:prstGeom prst="rect">
              <a:avLst/>
            </a:prstGeom>
          </p:spPr>
          <p:txBody>
            <a:bodyPr lIns="0" tIns="0" rIns="0" bIns="0" rtlCol="0" anchor="t">
              <a:spAutoFit/>
            </a:bodyPr>
            <a:lstStyle/>
            <a:p>
              <a:pPr algn="l">
                <a:lnSpc>
                  <a:spcPts val="11990"/>
                </a:lnSpc>
              </a:pPr>
              <a:r>
                <a:rPr lang="en-US" sz="10900">
                  <a:solidFill>
                    <a:srgbClr val="A8A8A8"/>
                  </a:solidFill>
                  <a:latin typeface="Public Sans"/>
                  <a:ea typeface="Public Sans"/>
                  <a:cs typeface="Public Sans"/>
                  <a:sym typeface="Public Sans"/>
                </a:rPr>
                <a:t>Canada’s Net-Zero Story</a:t>
              </a:r>
            </a:p>
          </p:txBody>
        </p:sp>
        <p:sp>
          <p:nvSpPr>
            <p:cNvPr id="4" name="TextBox 4"/>
            <p:cNvSpPr txBox="1"/>
            <p:nvPr/>
          </p:nvSpPr>
          <p:spPr>
            <a:xfrm>
              <a:off x="127000" y="-66675"/>
              <a:ext cx="10316166" cy="566208"/>
            </a:xfrm>
            <a:prstGeom prst="rect">
              <a:avLst/>
            </a:prstGeom>
          </p:spPr>
          <p:txBody>
            <a:bodyPr lIns="0" tIns="0" rIns="0" bIns="0" rtlCol="0" anchor="t">
              <a:spAutoFit/>
            </a:bodyPr>
            <a:lstStyle/>
            <a:p>
              <a:pPr algn="l">
                <a:lnSpc>
                  <a:spcPts val="3500"/>
                </a:lnSpc>
              </a:pPr>
              <a:endParaRPr/>
            </a:p>
          </p:txBody>
        </p:sp>
        <p:sp>
          <p:nvSpPr>
            <p:cNvPr id="5" name="AutoShape 5"/>
            <p:cNvSpPr/>
            <p:nvPr/>
          </p:nvSpPr>
          <p:spPr>
            <a:xfrm>
              <a:off x="0" y="7493697"/>
              <a:ext cx="10316166" cy="0"/>
            </a:xfrm>
            <a:prstGeom prst="line">
              <a:avLst/>
            </a:prstGeom>
            <a:ln w="139700" cap="flat">
              <a:solidFill>
                <a:srgbClr val="FA632A"/>
              </a:solidFill>
              <a:prstDash val="solid"/>
              <a:headEnd type="none" w="sm" len="sm"/>
              <a:tailEnd type="none" w="sm" len="sm"/>
            </a:ln>
          </p:spPr>
          <p:txBody>
            <a:bodyPr/>
            <a:lstStyle/>
            <a:p>
              <a:endParaRPr lang="en-US"/>
            </a:p>
          </p:txBody>
        </p:sp>
      </p:grpSp>
      <p:sp>
        <p:nvSpPr>
          <p:cNvPr id="6" name="Freeform 6"/>
          <p:cNvSpPr/>
          <p:nvPr/>
        </p:nvSpPr>
        <p:spPr>
          <a:xfrm>
            <a:off x="10332067" y="271999"/>
            <a:ext cx="7683934" cy="8902417"/>
          </a:xfrm>
          <a:custGeom>
            <a:avLst/>
            <a:gdLst/>
            <a:ahLst/>
            <a:cxnLst/>
            <a:rect l="l" t="t" r="r" b="b"/>
            <a:pathLst>
              <a:path w="7683934" h="8902417">
                <a:moveTo>
                  <a:pt x="0" y="0"/>
                </a:moveTo>
                <a:lnTo>
                  <a:pt x="7683934" y="0"/>
                </a:lnTo>
                <a:lnTo>
                  <a:pt x="7683934" y="8902418"/>
                </a:lnTo>
                <a:lnTo>
                  <a:pt x="0" y="8902418"/>
                </a:lnTo>
                <a:lnTo>
                  <a:pt x="0" y="0"/>
                </a:lnTo>
                <a:close/>
              </a:path>
            </a:pathLst>
          </a:custGeom>
          <a:blipFill>
            <a:blip r:embed="rId2"/>
            <a:stretch>
              <a:fillRect t="-10146" b="-19404"/>
            </a:stretch>
          </a:blipFill>
        </p:spPr>
        <p:txBody>
          <a:bodyPr/>
          <a:lstStyle/>
          <a:p>
            <a:endParaRPr lang="en-US"/>
          </a:p>
        </p:txBody>
      </p:sp>
      <p:sp>
        <p:nvSpPr>
          <p:cNvPr id="7" name="Freeform 7"/>
          <p:cNvSpPr/>
          <p:nvPr/>
        </p:nvSpPr>
        <p:spPr>
          <a:xfrm>
            <a:off x="0" y="7833233"/>
            <a:ext cx="18288000" cy="2682367"/>
          </a:xfrm>
          <a:custGeom>
            <a:avLst/>
            <a:gdLst/>
            <a:ahLst/>
            <a:cxnLst/>
            <a:rect l="l" t="t" r="r" b="b"/>
            <a:pathLst>
              <a:path w="18288000" h="2682367">
                <a:moveTo>
                  <a:pt x="0" y="0"/>
                </a:moveTo>
                <a:lnTo>
                  <a:pt x="18288000" y="0"/>
                </a:lnTo>
                <a:lnTo>
                  <a:pt x="18288000" y="2682367"/>
                </a:lnTo>
                <a:lnTo>
                  <a:pt x="0" y="2682367"/>
                </a:lnTo>
                <a:lnTo>
                  <a:pt x="0" y="0"/>
                </a:lnTo>
                <a:close/>
              </a:path>
            </a:pathLst>
          </a:custGeom>
          <a:blipFill>
            <a:blip r:embed="rId3"/>
            <a:stretch>
              <a:fillRect t="-279673" b="-422"/>
            </a:stretch>
          </a:blipFill>
        </p:spPr>
        <p:txBody>
          <a:bodyPr/>
          <a:lstStyle/>
          <a:p>
            <a:endParaRPr lang="en-US"/>
          </a:p>
        </p:txBody>
      </p:sp>
      <p:grpSp>
        <p:nvGrpSpPr>
          <p:cNvPr id="8" name="Group 8"/>
          <p:cNvGrpSpPr/>
          <p:nvPr/>
        </p:nvGrpSpPr>
        <p:grpSpPr>
          <a:xfrm>
            <a:off x="0" y="9174417"/>
            <a:ext cx="7379009" cy="1112583"/>
            <a:chOff x="0" y="0"/>
            <a:chExt cx="1943443" cy="293026"/>
          </a:xfrm>
        </p:grpSpPr>
        <p:sp>
          <p:nvSpPr>
            <p:cNvPr id="9" name="Freeform 9"/>
            <p:cNvSpPr/>
            <p:nvPr/>
          </p:nvSpPr>
          <p:spPr>
            <a:xfrm>
              <a:off x="0" y="0"/>
              <a:ext cx="1943443" cy="293026"/>
            </a:xfrm>
            <a:custGeom>
              <a:avLst/>
              <a:gdLst/>
              <a:ahLst/>
              <a:cxnLst/>
              <a:rect l="l" t="t" r="r" b="b"/>
              <a:pathLst>
                <a:path w="1943443" h="293026">
                  <a:moveTo>
                    <a:pt x="0" y="0"/>
                  </a:moveTo>
                  <a:lnTo>
                    <a:pt x="1943443" y="0"/>
                  </a:lnTo>
                  <a:lnTo>
                    <a:pt x="1943443" y="293026"/>
                  </a:lnTo>
                  <a:lnTo>
                    <a:pt x="0" y="293026"/>
                  </a:lnTo>
                  <a:close/>
                </a:path>
              </a:pathLst>
            </a:custGeom>
            <a:solidFill>
              <a:srgbClr val="FFFFFF"/>
            </a:solidFill>
          </p:spPr>
          <p:txBody>
            <a:bodyPr/>
            <a:lstStyle/>
            <a:p>
              <a:endParaRPr lang="en-US"/>
            </a:p>
          </p:txBody>
        </p:sp>
        <p:sp>
          <p:nvSpPr>
            <p:cNvPr id="10" name="TextBox 10"/>
            <p:cNvSpPr txBox="1"/>
            <p:nvPr/>
          </p:nvSpPr>
          <p:spPr>
            <a:xfrm>
              <a:off x="0" y="-38100"/>
              <a:ext cx="1943443" cy="331126"/>
            </a:xfrm>
            <a:prstGeom prst="rect">
              <a:avLst/>
            </a:prstGeom>
          </p:spPr>
          <p:txBody>
            <a:bodyPr lIns="50800" tIns="50800" rIns="50800" bIns="50800" rtlCol="0" anchor="ctr"/>
            <a:lstStyle/>
            <a:p>
              <a:pPr algn="ctr">
                <a:lnSpc>
                  <a:spcPts val="2600"/>
                </a:lnSpc>
              </a:pPr>
              <a:endParaRPr/>
            </a:p>
          </p:txBody>
        </p:sp>
      </p:grpSp>
      <p:sp>
        <p:nvSpPr>
          <p:cNvPr id="11" name="TextBox 11"/>
          <p:cNvSpPr txBox="1"/>
          <p:nvPr/>
        </p:nvSpPr>
        <p:spPr>
          <a:xfrm>
            <a:off x="1174554" y="7177397"/>
            <a:ext cx="4839401" cy="504825"/>
          </a:xfrm>
          <a:prstGeom prst="rect">
            <a:avLst/>
          </a:prstGeom>
        </p:spPr>
        <p:txBody>
          <a:bodyPr lIns="0" tIns="0" rIns="0" bIns="0" rtlCol="0" anchor="t">
            <a:spAutoFit/>
          </a:bodyPr>
          <a:lstStyle/>
          <a:p>
            <a:pPr algn="ctr">
              <a:lnSpc>
                <a:spcPts val="3900"/>
              </a:lnSpc>
              <a:spcBef>
                <a:spcPct val="0"/>
              </a:spcBef>
            </a:pPr>
            <a:r>
              <a:rPr lang="en-US" sz="3000">
                <a:solidFill>
                  <a:srgbClr val="FFFFFF"/>
                </a:solidFill>
                <a:latin typeface="Public Sans"/>
                <a:ea typeface="Public Sans"/>
                <a:cs typeface="Public Sans"/>
                <a:sym typeface="Public Sans"/>
              </a:rPr>
              <a:t>Net-Zero Statistics Sprint</a:t>
            </a:r>
          </a:p>
        </p:txBody>
      </p:sp>
      <p:sp>
        <p:nvSpPr>
          <p:cNvPr id="12" name="TextBox 12"/>
          <p:cNvSpPr txBox="1"/>
          <p:nvPr/>
        </p:nvSpPr>
        <p:spPr>
          <a:xfrm>
            <a:off x="6992041" y="7177397"/>
            <a:ext cx="2151959" cy="504825"/>
          </a:xfrm>
          <a:prstGeom prst="rect">
            <a:avLst/>
          </a:prstGeom>
        </p:spPr>
        <p:txBody>
          <a:bodyPr lIns="0" tIns="0" rIns="0" bIns="0" rtlCol="0" anchor="t">
            <a:spAutoFit/>
          </a:bodyPr>
          <a:lstStyle/>
          <a:p>
            <a:pPr algn="ctr">
              <a:lnSpc>
                <a:spcPts val="3900"/>
              </a:lnSpc>
              <a:spcBef>
                <a:spcPct val="0"/>
              </a:spcBef>
            </a:pPr>
            <a:r>
              <a:rPr lang="en-US" sz="3000">
                <a:solidFill>
                  <a:srgbClr val="FFFFFF"/>
                </a:solidFill>
                <a:latin typeface="Public Sans"/>
                <a:ea typeface="Public Sans"/>
                <a:cs typeface="Public Sans"/>
                <a:sym typeface="Public Sans"/>
              </a:rPr>
              <a:t>2025.08.21</a:t>
            </a:r>
          </a:p>
        </p:txBody>
      </p:sp>
      <p:sp>
        <p:nvSpPr>
          <p:cNvPr id="13" name="Freeform 13"/>
          <p:cNvSpPr/>
          <p:nvPr/>
        </p:nvSpPr>
        <p:spPr>
          <a:xfrm>
            <a:off x="15095820" y="9216358"/>
            <a:ext cx="2920181" cy="1028700"/>
          </a:xfrm>
          <a:custGeom>
            <a:avLst/>
            <a:gdLst/>
            <a:ahLst/>
            <a:cxnLst/>
            <a:rect l="l" t="t" r="r" b="b"/>
            <a:pathLst>
              <a:path w="2920181" h="1028700">
                <a:moveTo>
                  <a:pt x="0" y="0"/>
                </a:moveTo>
                <a:lnTo>
                  <a:pt x="2920181" y="0"/>
                </a:lnTo>
                <a:lnTo>
                  <a:pt x="2920181" y="1028700"/>
                </a:lnTo>
                <a:lnTo>
                  <a:pt x="0" y="1028700"/>
                </a:lnTo>
                <a:lnTo>
                  <a:pt x="0" y="0"/>
                </a:lnTo>
                <a:close/>
              </a:path>
            </a:pathLst>
          </a:custGeom>
          <a:blipFill>
            <a:blip r:embed="rId3"/>
            <a:stretch>
              <a:fillRect l="-526262" t="-877987" b="-13123"/>
            </a:stretch>
          </a:blipFill>
        </p:spPr>
        <p:txBody>
          <a:bodyPr/>
          <a:lstStyle/>
          <a:p>
            <a:endParaRPr lang="en-US"/>
          </a:p>
        </p:txBody>
      </p:sp>
      <p:sp>
        <p:nvSpPr>
          <p:cNvPr id="14" name="TextBox 14"/>
          <p:cNvSpPr txBox="1"/>
          <p:nvPr/>
        </p:nvSpPr>
        <p:spPr>
          <a:xfrm>
            <a:off x="1311626" y="7714639"/>
            <a:ext cx="5817487" cy="1000169"/>
          </a:xfrm>
          <a:prstGeom prst="rect">
            <a:avLst/>
          </a:prstGeom>
        </p:spPr>
        <p:txBody>
          <a:bodyPr lIns="0" tIns="0" rIns="0" bIns="0" rtlCol="0" anchor="t">
            <a:spAutoFit/>
          </a:bodyPr>
          <a:lstStyle/>
          <a:p>
            <a:pPr algn="l">
              <a:lnSpc>
                <a:spcPts val="3900"/>
              </a:lnSpc>
              <a:spcBef>
                <a:spcPct val="0"/>
              </a:spcBef>
            </a:pPr>
            <a:r>
              <a:rPr lang="en-US" sz="3000">
                <a:solidFill>
                  <a:srgbClr val="FA632A"/>
                </a:solidFill>
                <a:latin typeface="Public Sans"/>
                <a:ea typeface="Public Sans"/>
                <a:cs typeface="Public Sans"/>
                <a:sym typeface="Public Sans"/>
              </a:rPr>
              <a:t>UN Network of Economic Statisticians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081046" y="3191725"/>
            <a:ext cx="10010284" cy="0"/>
          </a:xfrm>
          <a:prstGeom prst="line">
            <a:avLst/>
          </a:prstGeom>
          <a:ln w="104775" cap="flat">
            <a:solidFill>
              <a:srgbClr val="012D1A"/>
            </a:solidFill>
            <a:prstDash val="solid"/>
            <a:headEnd type="none" w="sm" len="sm"/>
            <a:tailEnd type="none" w="sm" len="sm"/>
          </a:ln>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flipV="1">
            <a:off x="9118514" y="5029813"/>
            <a:ext cx="0" cy="4446144"/>
          </a:xfrm>
          <a:prstGeom prst="line">
            <a:avLst/>
          </a:prstGeom>
          <a:ln w="9525" cap="rnd">
            <a:solidFill>
              <a:srgbClr val="FFFFFF"/>
            </a:solidFill>
            <a:prstDash val="solid"/>
            <a:headEnd type="none" w="sm" len="sm"/>
            <a:tailEnd type="none" w="sm" len="sm"/>
          </a:ln>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385246" y="5143500"/>
            <a:ext cx="319604" cy="285896"/>
          </a:xfrm>
          <a:prstGeom prst="rect">
            <a:avLst/>
          </a:prstGeom>
          <a:solidFill>
            <a:srgbClr val="012D1A"/>
          </a:solidFill>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a:off x="426704" y="6674729"/>
            <a:ext cx="319604" cy="285896"/>
          </a:xfrm>
          <a:prstGeom prst="rect">
            <a:avLst/>
          </a:prstGeom>
          <a:solidFill>
            <a:srgbClr val="012D1A"/>
          </a:solidFill>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a:off x="426704" y="8208400"/>
            <a:ext cx="319604" cy="285896"/>
          </a:xfrm>
          <a:prstGeom prst="rect">
            <a:avLst/>
          </a:prstGeom>
          <a:solidFill>
            <a:srgbClr val="012D1A"/>
          </a:solidFill>
        </p:spPr>
        <p:txBody>
          <a:bodyPr/>
          <a:lstStyle/>
          <a:p>
            <a:endParaRPr lang="en-US"/>
          </a:p>
        </p:txBody>
      </p:sp>
      <p:sp>
        <p:nvSpPr>
          <p:cNvPr id="7" name="AutoShape 7">
            <a:extLst>
              <a:ext uri="{C183D7F6-B498-43B3-948B-1728B52AA6E4}">
                <adec:decorative xmlns:adec="http://schemas.microsoft.com/office/drawing/2017/decorative" val="1"/>
              </a:ext>
            </a:extLst>
          </p:cNvPr>
          <p:cNvSpPr/>
          <p:nvPr/>
        </p:nvSpPr>
        <p:spPr>
          <a:xfrm>
            <a:off x="9447126" y="5143500"/>
            <a:ext cx="319604" cy="285896"/>
          </a:xfrm>
          <a:prstGeom prst="rect">
            <a:avLst/>
          </a:prstGeom>
          <a:solidFill>
            <a:srgbClr val="012D1A"/>
          </a:solidFill>
        </p:spPr>
        <p:txBody>
          <a:bodyPr/>
          <a:lstStyle/>
          <a:p>
            <a:endParaRPr lang="en-US"/>
          </a:p>
        </p:txBody>
      </p:sp>
      <p:sp>
        <p:nvSpPr>
          <p:cNvPr id="8" name="AutoShape 8">
            <a:extLst>
              <a:ext uri="{C183D7F6-B498-43B3-948B-1728B52AA6E4}">
                <adec:decorative xmlns:adec="http://schemas.microsoft.com/office/drawing/2017/decorative" val="1"/>
              </a:ext>
            </a:extLst>
          </p:cNvPr>
          <p:cNvSpPr/>
          <p:nvPr/>
        </p:nvSpPr>
        <p:spPr>
          <a:xfrm>
            <a:off x="9447126" y="7071604"/>
            <a:ext cx="319604" cy="285896"/>
          </a:xfrm>
          <a:prstGeom prst="rect">
            <a:avLst/>
          </a:prstGeom>
          <a:solidFill>
            <a:srgbClr val="012D1A"/>
          </a:solidFill>
        </p:spPr>
        <p:txBody>
          <a:bodyPr/>
          <a:lstStyle/>
          <a:p>
            <a:endParaRPr lang="en-US"/>
          </a:p>
        </p:txBody>
      </p:sp>
      <p:sp>
        <p:nvSpPr>
          <p:cNvPr id="9" name="TextBox 9"/>
          <p:cNvSpPr txBox="1"/>
          <p:nvPr/>
        </p:nvSpPr>
        <p:spPr>
          <a:xfrm>
            <a:off x="1081046" y="786662"/>
            <a:ext cx="14580654" cy="2000338"/>
          </a:xfrm>
          <a:prstGeom prst="rect">
            <a:avLst/>
          </a:prstGeom>
        </p:spPr>
        <p:txBody>
          <a:bodyPr lIns="0" tIns="0" rIns="0" bIns="0" rtlCol="0" anchor="t">
            <a:spAutoFit/>
          </a:bodyPr>
          <a:lstStyle/>
          <a:p>
            <a:pPr algn="l">
              <a:lnSpc>
                <a:spcPts val="7800"/>
              </a:lnSpc>
            </a:pPr>
            <a:r>
              <a:rPr lang="en-US" sz="6500">
                <a:solidFill>
                  <a:srgbClr val="000000"/>
                </a:solidFill>
                <a:latin typeface="Public Sans"/>
                <a:ea typeface="Public Sans"/>
                <a:cs typeface="Public Sans"/>
                <a:sym typeface="Public Sans"/>
              </a:rPr>
              <a:t>Canada’s National Statistical Office - </a:t>
            </a:r>
            <a:r>
              <a:rPr lang="en-US" sz="6500">
                <a:solidFill>
                  <a:srgbClr val="FF914D"/>
                </a:solidFill>
                <a:latin typeface="Public Sans"/>
                <a:ea typeface="Public Sans"/>
                <a:cs typeface="Public Sans"/>
                <a:sym typeface="Public Sans"/>
              </a:rPr>
              <a:t>Statistics Canada</a:t>
            </a:r>
          </a:p>
        </p:txBody>
      </p:sp>
      <p:sp>
        <p:nvSpPr>
          <p:cNvPr id="10" name="Freeform 10"/>
          <p:cNvSpPr/>
          <p:nvPr/>
        </p:nvSpPr>
        <p:spPr>
          <a:xfrm>
            <a:off x="12935866" y="9475958"/>
            <a:ext cx="5049907" cy="572060"/>
          </a:xfrm>
          <a:custGeom>
            <a:avLst/>
            <a:gdLst/>
            <a:ahLst/>
            <a:cxnLst/>
            <a:rect l="l" t="t" r="r" b="b"/>
            <a:pathLst>
              <a:path w="5049907" h="572060">
                <a:moveTo>
                  <a:pt x="0" y="0"/>
                </a:moveTo>
                <a:lnTo>
                  <a:pt x="5049908" y="0"/>
                </a:lnTo>
                <a:lnTo>
                  <a:pt x="5049908" y="572059"/>
                </a:lnTo>
                <a:lnTo>
                  <a:pt x="0" y="572059"/>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10055162" y="5105400"/>
            <a:ext cx="7065294" cy="1308276"/>
          </a:xfrm>
          <a:prstGeom prst="rect">
            <a:avLst/>
          </a:prstGeom>
        </p:spPr>
        <p:txBody>
          <a:bodyPr lIns="0" tIns="0" rIns="0" bIns="0" rtlCol="0" anchor="t">
            <a:spAutoFit/>
          </a:bodyPr>
          <a:lstStyle/>
          <a:p>
            <a:pPr algn="l">
              <a:lnSpc>
                <a:spcPts val="2600"/>
              </a:lnSpc>
            </a:pPr>
            <a:r>
              <a:rPr lang="en-US" sz="2000">
                <a:solidFill>
                  <a:srgbClr val="000000"/>
                </a:solidFill>
                <a:latin typeface="Public Sans"/>
                <a:ea typeface="Public Sans"/>
                <a:cs typeface="Public Sans"/>
                <a:sym typeface="Public Sans"/>
              </a:rPr>
              <a:t>Collects other energy data from the </a:t>
            </a:r>
            <a:r>
              <a:rPr lang="en-US" sz="2000" b="1">
                <a:solidFill>
                  <a:srgbClr val="000000"/>
                </a:solidFill>
                <a:latin typeface="Public Sans Bold"/>
                <a:ea typeface="Public Sans Bold"/>
                <a:cs typeface="Public Sans Bold"/>
                <a:sym typeface="Public Sans Bold"/>
              </a:rPr>
              <a:t>mining and electricity industries </a:t>
            </a:r>
            <a:r>
              <a:rPr lang="en-US" sz="2000">
                <a:solidFill>
                  <a:srgbClr val="000000"/>
                </a:solidFill>
                <a:latin typeface="Public Sans"/>
                <a:ea typeface="Public Sans"/>
                <a:cs typeface="Public Sans"/>
                <a:sym typeface="Public Sans"/>
              </a:rPr>
              <a:t>as well as production data from </a:t>
            </a:r>
            <a:r>
              <a:rPr lang="en-US" sz="2000" b="1">
                <a:solidFill>
                  <a:srgbClr val="000000"/>
                </a:solidFill>
                <a:latin typeface="Public Sans Bold"/>
                <a:ea typeface="Public Sans Bold"/>
                <a:cs typeface="Public Sans Bold"/>
                <a:sym typeface="Public Sans Bold"/>
              </a:rPr>
              <a:t>other non-energy-related industries</a:t>
            </a:r>
            <a:r>
              <a:rPr lang="en-US" sz="2000">
                <a:solidFill>
                  <a:srgbClr val="000000"/>
                </a:solidFill>
                <a:latin typeface="Public Sans"/>
                <a:ea typeface="Public Sans"/>
                <a:cs typeface="Public Sans"/>
                <a:sym typeface="Public Sans"/>
              </a:rPr>
              <a:t>, including petrochemical industries and mineral resources.</a:t>
            </a:r>
          </a:p>
        </p:txBody>
      </p:sp>
      <p:sp>
        <p:nvSpPr>
          <p:cNvPr id="12" name="TextBox 12"/>
          <p:cNvSpPr txBox="1"/>
          <p:nvPr/>
        </p:nvSpPr>
        <p:spPr>
          <a:xfrm>
            <a:off x="1028700" y="5105400"/>
            <a:ext cx="7675476" cy="984382"/>
          </a:xfrm>
          <a:prstGeom prst="rect">
            <a:avLst/>
          </a:prstGeom>
        </p:spPr>
        <p:txBody>
          <a:bodyPr lIns="0" tIns="0" rIns="0" bIns="0" rtlCol="0" anchor="t">
            <a:spAutoFit/>
          </a:bodyPr>
          <a:lstStyle/>
          <a:p>
            <a:pPr algn="l">
              <a:lnSpc>
                <a:spcPts val="2600"/>
              </a:lnSpc>
            </a:pPr>
            <a:r>
              <a:rPr lang="en-US" sz="2000">
                <a:solidFill>
                  <a:srgbClr val="000000"/>
                </a:solidFill>
                <a:latin typeface="Public Sans"/>
                <a:ea typeface="Public Sans"/>
                <a:cs typeface="Public Sans"/>
                <a:sym typeface="Public Sans"/>
              </a:rPr>
              <a:t>Responsible for the collection, compilation, and dissemination of </a:t>
            </a:r>
            <a:r>
              <a:rPr lang="en-US" sz="2000" b="1">
                <a:solidFill>
                  <a:srgbClr val="000000"/>
                </a:solidFill>
                <a:latin typeface="Public Sans Bold"/>
                <a:ea typeface="Public Sans Bold"/>
                <a:cs typeface="Public Sans Bold"/>
                <a:sym typeface="Public Sans Bold"/>
              </a:rPr>
              <a:t>Canada’s energy balance</a:t>
            </a:r>
            <a:r>
              <a:rPr lang="en-US" sz="2000">
                <a:solidFill>
                  <a:srgbClr val="000000"/>
                </a:solidFill>
                <a:latin typeface="Public Sans"/>
                <a:ea typeface="Public Sans"/>
                <a:cs typeface="Public Sans"/>
                <a:sym typeface="Public Sans"/>
              </a:rPr>
              <a:t> in its annual </a:t>
            </a:r>
            <a:r>
              <a:rPr lang="en-US" sz="2000" i="1">
                <a:solidFill>
                  <a:srgbClr val="000000"/>
                </a:solidFill>
                <a:latin typeface="Public Sans Italics"/>
                <a:ea typeface="Public Sans Italics"/>
                <a:cs typeface="Public Sans Italics"/>
                <a:sym typeface="Public Sans Italics"/>
              </a:rPr>
              <a:t>Report on Energy Supply and Demand in Canada.</a:t>
            </a:r>
          </a:p>
        </p:txBody>
      </p:sp>
      <p:sp>
        <p:nvSpPr>
          <p:cNvPr id="13" name="TextBox 13"/>
          <p:cNvSpPr txBox="1"/>
          <p:nvPr/>
        </p:nvSpPr>
        <p:spPr>
          <a:xfrm>
            <a:off x="1028700" y="8167858"/>
            <a:ext cx="7675476" cy="1308100"/>
          </a:xfrm>
          <a:prstGeom prst="rect">
            <a:avLst/>
          </a:prstGeom>
        </p:spPr>
        <p:txBody>
          <a:bodyPr lIns="0" tIns="0" rIns="0" bIns="0" rtlCol="0" anchor="t">
            <a:spAutoFit/>
          </a:bodyPr>
          <a:lstStyle/>
          <a:p>
            <a:pPr algn="l">
              <a:lnSpc>
                <a:spcPts val="2600"/>
              </a:lnSpc>
            </a:pPr>
            <a:r>
              <a:rPr lang="en-US" sz="2000">
                <a:solidFill>
                  <a:srgbClr val="000000"/>
                </a:solidFill>
                <a:latin typeface="Public Sans"/>
                <a:ea typeface="Public Sans"/>
                <a:cs typeface="Public Sans"/>
                <a:sym typeface="Public Sans"/>
              </a:rPr>
              <a:t>The energy balance utilises a number of Statistics Canada surveys, including, among others, the annual Industrial Consumption of Energy (ICE) survey, which collects energy consumption data from various industries.</a:t>
            </a:r>
          </a:p>
        </p:txBody>
      </p:sp>
      <p:sp>
        <p:nvSpPr>
          <p:cNvPr id="14" name="TextBox 14"/>
          <p:cNvSpPr txBox="1"/>
          <p:nvPr/>
        </p:nvSpPr>
        <p:spPr>
          <a:xfrm>
            <a:off x="1081046" y="3444728"/>
            <a:ext cx="16904728" cy="862330"/>
          </a:xfrm>
          <a:prstGeom prst="rect">
            <a:avLst/>
          </a:prstGeom>
        </p:spPr>
        <p:txBody>
          <a:bodyPr lIns="0" tIns="0" rIns="0" bIns="0" rtlCol="0" anchor="t">
            <a:spAutoFit/>
          </a:bodyPr>
          <a:lstStyle/>
          <a:p>
            <a:pPr algn="l">
              <a:lnSpc>
                <a:spcPts val="3380"/>
              </a:lnSpc>
            </a:pPr>
            <a:r>
              <a:rPr lang="en-US" sz="2600">
                <a:solidFill>
                  <a:srgbClr val="000000"/>
                </a:solidFill>
                <a:latin typeface="Public Sans"/>
                <a:ea typeface="Public Sans"/>
                <a:cs typeface="Public Sans"/>
                <a:sym typeface="Public Sans"/>
              </a:rPr>
              <a:t>Provides Environment and Climate Change Canada with a large portion of the underlying activity data for estimating the GHG emissions in the Energy and the Industrial Processes and Product Use (IPPU) sectors</a:t>
            </a:r>
          </a:p>
        </p:txBody>
      </p:sp>
      <p:sp>
        <p:nvSpPr>
          <p:cNvPr id="15" name="TextBox 15"/>
          <p:cNvSpPr txBox="1"/>
          <p:nvPr/>
        </p:nvSpPr>
        <p:spPr>
          <a:xfrm>
            <a:off x="1028700" y="6636629"/>
            <a:ext cx="7675476" cy="984382"/>
          </a:xfrm>
          <a:prstGeom prst="rect">
            <a:avLst/>
          </a:prstGeom>
        </p:spPr>
        <p:txBody>
          <a:bodyPr lIns="0" tIns="0" rIns="0" bIns="0" rtlCol="0" anchor="t">
            <a:spAutoFit/>
          </a:bodyPr>
          <a:lstStyle/>
          <a:p>
            <a:pPr algn="l">
              <a:lnSpc>
                <a:spcPts val="2600"/>
              </a:lnSpc>
            </a:pPr>
            <a:r>
              <a:rPr lang="en-US" sz="2000">
                <a:solidFill>
                  <a:srgbClr val="000000"/>
                </a:solidFill>
                <a:latin typeface="Public Sans"/>
                <a:ea typeface="Public Sans"/>
                <a:cs typeface="Public Sans"/>
                <a:sym typeface="Public Sans"/>
              </a:rPr>
              <a:t>Key data source used to estimate </a:t>
            </a:r>
            <a:r>
              <a:rPr lang="en-US" sz="2000" b="1">
                <a:solidFill>
                  <a:srgbClr val="000000"/>
                </a:solidFill>
                <a:latin typeface="Public Sans Bold"/>
                <a:ea typeface="Public Sans Bold"/>
                <a:cs typeface="Public Sans Bold"/>
                <a:sym typeface="Public Sans Bold"/>
              </a:rPr>
              <a:t>fuel combustion emissions for space heating to electricity generation and industrial, manufacturing and transportation activities.</a:t>
            </a:r>
          </a:p>
        </p:txBody>
      </p:sp>
      <p:sp>
        <p:nvSpPr>
          <p:cNvPr id="16" name="TextBox 16"/>
          <p:cNvSpPr txBox="1"/>
          <p:nvPr/>
        </p:nvSpPr>
        <p:spPr>
          <a:xfrm>
            <a:off x="10055162" y="7033504"/>
            <a:ext cx="7065294" cy="984382"/>
          </a:xfrm>
          <a:prstGeom prst="rect">
            <a:avLst/>
          </a:prstGeom>
        </p:spPr>
        <p:txBody>
          <a:bodyPr lIns="0" tIns="0" rIns="0" bIns="0" rtlCol="0" anchor="t">
            <a:spAutoFit/>
          </a:bodyPr>
          <a:lstStyle/>
          <a:p>
            <a:pPr algn="l">
              <a:lnSpc>
                <a:spcPts val="2600"/>
              </a:lnSpc>
            </a:pPr>
            <a:r>
              <a:rPr lang="en-US" sz="2000">
                <a:solidFill>
                  <a:srgbClr val="000000"/>
                </a:solidFill>
                <a:latin typeface="Public Sans"/>
                <a:ea typeface="Public Sans"/>
                <a:cs typeface="Public Sans"/>
                <a:sym typeface="Public Sans"/>
              </a:rPr>
              <a:t>In addition, it compiles activity </a:t>
            </a:r>
            <a:r>
              <a:rPr lang="en-US" sz="2000" b="1">
                <a:solidFill>
                  <a:srgbClr val="000000"/>
                </a:solidFill>
                <a:latin typeface="Public Sans Bold"/>
                <a:ea typeface="Public Sans Bold"/>
                <a:cs typeface="Public Sans Bold"/>
                <a:sym typeface="Public Sans Bold"/>
              </a:rPr>
              <a:t>data on agriculture</a:t>
            </a:r>
            <a:r>
              <a:rPr lang="en-US" sz="2000">
                <a:solidFill>
                  <a:srgbClr val="000000"/>
                </a:solidFill>
                <a:latin typeface="Public Sans"/>
                <a:ea typeface="Public Sans"/>
                <a:cs typeface="Public Sans"/>
                <a:sym typeface="Public Sans"/>
              </a:rPr>
              <a:t> (crops, crop production and management practices through the Census of Agriculture), and </a:t>
            </a:r>
            <a:r>
              <a:rPr lang="en-US" sz="2000" b="1">
                <a:solidFill>
                  <a:srgbClr val="000000"/>
                </a:solidFill>
                <a:latin typeface="Public Sans Bold"/>
                <a:ea typeface="Public Sans Bold"/>
                <a:cs typeface="Public Sans Bold"/>
                <a:sym typeface="Public Sans Bold"/>
              </a:rPr>
              <a:t>livestock populations.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081046" y="3191725"/>
            <a:ext cx="10010284" cy="0"/>
          </a:xfrm>
          <a:prstGeom prst="line">
            <a:avLst/>
          </a:prstGeom>
          <a:ln w="104775" cap="flat">
            <a:solidFill>
              <a:srgbClr val="FFFFFF"/>
            </a:solidFill>
            <a:prstDash val="solid"/>
            <a:headEnd type="none" w="sm" len="sm"/>
            <a:tailEnd type="none" w="sm" len="sm"/>
          </a:ln>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flipV="1">
            <a:off x="4897960" y="5239600"/>
            <a:ext cx="0" cy="4446144"/>
          </a:xfrm>
          <a:prstGeom prst="line">
            <a:avLst/>
          </a:prstGeom>
          <a:ln w="9525" cap="rnd">
            <a:solidFill>
              <a:srgbClr val="FFFFFF"/>
            </a:solidFill>
            <a:prstDash val="solid"/>
            <a:headEnd type="none" w="sm" len="sm"/>
            <a:tailEnd type="none" w="sm" len="sm"/>
          </a:ln>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flipV="1">
            <a:off x="9146110" y="5239600"/>
            <a:ext cx="0" cy="4446144"/>
          </a:xfrm>
          <a:prstGeom prst="line">
            <a:avLst/>
          </a:prstGeom>
          <a:ln w="9525" cap="rnd">
            <a:solidFill>
              <a:srgbClr val="FFFFFF"/>
            </a:solidFill>
            <a:prstDash val="solid"/>
            <a:headEnd type="none" w="sm" len="sm"/>
            <a:tailEnd type="none" w="sm" len="sm"/>
          </a:ln>
        </p:spPr>
        <p:txBody>
          <a:bodyPr/>
          <a:lstStyle/>
          <a:p>
            <a:endParaRPr lang="en-US"/>
          </a:p>
        </p:txBody>
      </p:sp>
      <p:sp>
        <p:nvSpPr>
          <p:cNvPr id="5" name="Freeform 5"/>
          <p:cNvSpPr/>
          <p:nvPr/>
        </p:nvSpPr>
        <p:spPr>
          <a:xfrm>
            <a:off x="12841645" y="1150007"/>
            <a:ext cx="3849556" cy="2113756"/>
          </a:xfrm>
          <a:custGeom>
            <a:avLst/>
            <a:gdLst/>
            <a:ahLst/>
            <a:cxnLst/>
            <a:rect l="l" t="t" r="r" b="b"/>
            <a:pathLst>
              <a:path w="3849556" h="2113756">
                <a:moveTo>
                  <a:pt x="0" y="0"/>
                </a:moveTo>
                <a:lnTo>
                  <a:pt x="3849556" y="0"/>
                </a:lnTo>
                <a:lnTo>
                  <a:pt x="3849556" y="2113756"/>
                </a:lnTo>
                <a:lnTo>
                  <a:pt x="0" y="2113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966926" y="6219016"/>
            <a:ext cx="3592897" cy="2413221"/>
            <a:chOff x="0" y="0"/>
            <a:chExt cx="4790529" cy="3217627"/>
          </a:xfrm>
        </p:grpSpPr>
        <p:sp>
          <p:nvSpPr>
            <p:cNvPr id="7" name="TextBox 7"/>
            <p:cNvSpPr txBox="1"/>
            <p:nvPr/>
          </p:nvSpPr>
          <p:spPr>
            <a:xfrm>
              <a:off x="0" y="-47625"/>
              <a:ext cx="4790529" cy="1317684"/>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Historical GHG Emissions</a:t>
              </a:r>
            </a:p>
          </p:txBody>
        </p:sp>
        <p:sp>
          <p:nvSpPr>
            <p:cNvPr id="8" name="TextBox 8"/>
            <p:cNvSpPr txBox="1"/>
            <p:nvPr/>
          </p:nvSpPr>
          <p:spPr>
            <a:xfrm>
              <a:off x="0" y="1485959"/>
              <a:ext cx="4592611" cy="1731669"/>
            </a:xfrm>
            <a:prstGeom prst="rect">
              <a:avLst/>
            </a:prstGeom>
          </p:spPr>
          <p:txBody>
            <a:bodyPr lIns="0" tIns="0" rIns="0" bIns="0" rtlCol="0" anchor="t">
              <a:spAutoFit/>
            </a:bodyPr>
            <a:lstStyle/>
            <a:p>
              <a:pPr algn="l">
                <a:lnSpc>
                  <a:spcPts val="2600"/>
                </a:lnSpc>
              </a:pPr>
              <a:r>
                <a:rPr lang="en-US" sz="2000">
                  <a:solidFill>
                    <a:srgbClr val="A8A8A8"/>
                  </a:solidFill>
                  <a:latin typeface="Public Sans"/>
                  <a:ea typeface="Public Sans"/>
                  <a:cs typeface="Public Sans"/>
                  <a:sym typeface="Public Sans"/>
                </a:rPr>
                <a:t>Update based on Canada’s most recent inventory of historical emissions (April 2025, data up to 2023). </a:t>
              </a:r>
            </a:p>
          </p:txBody>
        </p:sp>
      </p:grpSp>
      <p:grpSp>
        <p:nvGrpSpPr>
          <p:cNvPr id="9" name="Group 9"/>
          <p:cNvGrpSpPr/>
          <p:nvPr/>
        </p:nvGrpSpPr>
        <p:grpSpPr>
          <a:xfrm>
            <a:off x="14004402" y="5895122"/>
            <a:ext cx="3531123" cy="3060744"/>
            <a:chOff x="0" y="0"/>
            <a:chExt cx="4708164" cy="4080992"/>
          </a:xfrm>
        </p:grpSpPr>
        <p:sp>
          <p:nvSpPr>
            <p:cNvPr id="10" name="TextBox 10"/>
            <p:cNvSpPr txBox="1"/>
            <p:nvPr/>
          </p:nvSpPr>
          <p:spPr>
            <a:xfrm>
              <a:off x="0" y="-47625"/>
              <a:ext cx="4708164" cy="1317684"/>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Mitigation Policies and Measures</a:t>
              </a:r>
            </a:p>
          </p:txBody>
        </p:sp>
        <p:sp>
          <p:nvSpPr>
            <p:cNvPr id="11" name="TextBox 11"/>
            <p:cNvSpPr txBox="1"/>
            <p:nvPr/>
          </p:nvSpPr>
          <p:spPr>
            <a:xfrm>
              <a:off x="0" y="1485959"/>
              <a:ext cx="4708164" cy="2595033"/>
            </a:xfrm>
            <a:prstGeom prst="rect">
              <a:avLst/>
            </a:prstGeom>
          </p:spPr>
          <p:txBody>
            <a:bodyPr lIns="0" tIns="0" rIns="0" bIns="0" rtlCol="0" anchor="t">
              <a:spAutoFit/>
            </a:bodyPr>
            <a:lstStyle/>
            <a:p>
              <a:pPr algn="l">
                <a:lnSpc>
                  <a:spcPts val="2600"/>
                </a:lnSpc>
              </a:pPr>
              <a:r>
                <a:rPr lang="en-US" sz="2000">
                  <a:solidFill>
                    <a:srgbClr val="A8A8A8"/>
                  </a:solidFill>
                  <a:latin typeface="Public Sans"/>
                  <a:ea typeface="Public Sans"/>
                  <a:cs typeface="Public Sans"/>
                  <a:sym typeface="Public Sans"/>
                </a:rPr>
                <a:t>Measure-by-measure update on the implementation status of federal measures (ERP Progress Report) and Federal-Provincial-Territorial measures (BTR).</a:t>
              </a:r>
            </a:p>
          </p:txBody>
        </p:sp>
      </p:grpSp>
      <p:sp>
        <p:nvSpPr>
          <p:cNvPr id="12" name="TextBox 12"/>
          <p:cNvSpPr txBox="1"/>
          <p:nvPr/>
        </p:nvSpPr>
        <p:spPr>
          <a:xfrm>
            <a:off x="1081046" y="1511560"/>
            <a:ext cx="11159944" cy="1381125"/>
          </a:xfrm>
          <a:prstGeom prst="rect">
            <a:avLst/>
          </a:prstGeom>
        </p:spPr>
        <p:txBody>
          <a:bodyPr lIns="0" tIns="0" rIns="0" bIns="0" rtlCol="0" anchor="t">
            <a:spAutoFit/>
          </a:bodyPr>
          <a:lstStyle/>
          <a:p>
            <a:pPr algn="l">
              <a:lnSpc>
                <a:spcPts val="10800"/>
              </a:lnSpc>
            </a:pPr>
            <a:r>
              <a:rPr lang="en-US" sz="9000" dirty="0">
                <a:solidFill>
                  <a:schemeClr val="bg1"/>
                </a:solidFill>
                <a:latin typeface="Public Sans"/>
                <a:ea typeface="Public Sans"/>
                <a:cs typeface="Public Sans"/>
                <a:sym typeface="Public Sans"/>
              </a:rPr>
              <a:t>Measuring Progress</a:t>
            </a:r>
          </a:p>
        </p:txBody>
      </p:sp>
      <p:sp>
        <p:nvSpPr>
          <p:cNvPr id="13" name="TextBox 13"/>
          <p:cNvSpPr txBox="1"/>
          <p:nvPr/>
        </p:nvSpPr>
        <p:spPr>
          <a:xfrm>
            <a:off x="1081046" y="3544150"/>
            <a:ext cx="12923357" cy="1000169"/>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Reported in the Progress Reports on the ERP (domestically) and Biennial Transparency Reports and National Communications (internationally)</a:t>
            </a:r>
          </a:p>
        </p:txBody>
      </p:sp>
      <p:sp>
        <p:nvSpPr>
          <p:cNvPr id="14" name="AutoShape 14">
            <a:extLst>
              <a:ext uri="{C183D7F6-B498-43B3-948B-1728B52AA6E4}">
                <adec:decorative xmlns:adec="http://schemas.microsoft.com/office/drawing/2017/decorative" val="1"/>
              </a:ext>
            </a:extLst>
          </p:cNvPr>
          <p:cNvSpPr/>
          <p:nvPr/>
        </p:nvSpPr>
        <p:spPr>
          <a:xfrm flipV="1">
            <a:off x="13390040" y="5239600"/>
            <a:ext cx="0" cy="4446144"/>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9484248" y="6304730"/>
            <a:ext cx="3639053" cy="2241793"/>
            <a:chOff x="0" y="0"/>
            <a:chExt cx="4852071" cy="2989057"/>
          </a:xfrm>
        </p:grpSpPr>
        <p:sp>
          <p:nvSpPr>
            <p:cNvPr id="16" name="TextBox 16"/>
            <p:cNvSpPr txBox="1"/>
            <p:nvPr/>
          </p:nvSpPr>
          <p:spPr>
            <a:xfrm>
              <a:off x="0" y="-47625"/>
              <a:ext cx="4852071" cy="657254"/>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GHG Intensity</a:t>
              </a:r>
            </a:p>
          </p:txBody>
        </p:sp>
        <p:sp>
          <p:nvSpPr>
            <p:cNvPr id="17" name="TextBox 17"/>
            <p:cNvSpPr txBox="1"/>
            <p:nvPr/>
          </p:nvSpPr>
          <p:spPr>
            <a:xfrm>
              <a:off x="0" y="825529"/>
              <a:ext cx="4852071" cy="2163528"/>
            </a:xfrm>
            <a:prstGeom prst="rect">
              <a:avLst/>
            </a:prstGeom>
          </p:spPr>
          <p:txBody>
            <a:bodyPr lIns="0" tIns="0" rIns="0" bIns="0" rtlCol="0" anchor="t">
              <a:spAutoFit/>
            </a:bodyPr>
            <a:lstStyle/>
            <a:p>
              <a:pPr algn="l">
                <a:lnSpc>
                  <a:spcPts val="2600"/>
                </a:lnSpc>
              </a:pPr>
              <a:r>
                <a:rPr lang="en-US" sz="2000">
                  <a:solidFill>
                    <a:srgbClr val="A8A8A8"/>
                  </a:solidFill>
                  <a:latin typeface="Public Sans"/>
                  <a:ea typeface="Public Sans"/>
                  <a:cs typeface="Public Sans"/>
                  <a:sym typeface="Public Sans"/>
                </a:rPr>
                <a:t>Update on the ratio of GHG emissions and unit of GDP, to indicate how closely linked emissions are to economic growth.</a:t>
              </a:r>
            </a:p>
          </p:txBody>
        </p:sp>
      </p:grpSp>
      <p:grpSp>
        <p:nvGrpSpPr>
          <p:cNvPr id="18" name="Group 18"/>
          <p:cNvGrpSpPr/>
          <p:nvPr/>
        </p:nvGrpSpPr>
        <p:grpSpPr>
          <a:xfrm>
            <a:off x="5235595" y="6219016"/>
            <a:ext cx="3639053" cy="2413221"/>
            <a:chOff x="0" y="0"/>
            <a:chExt cx="4852071" cy="3217627"/>
          </a:xfrm>
        </p:grpSpPr>
        <p:sp>
          <p:nvSpPr>
            <p:cNvPr id="19" name="TextBox 19"/>
            <p:cNvSpPr txBox="1"/>
            <p:nvPr/>
          </p:nvSpPr>
          <p:spPr>
            <a:xfrm>
              <a:off x="0" y="-47625"/>
              <a:ext cx="4852071" cy="1317684"/>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Projected GHG Emissions</a:t>
              </a:r>
            </a:p>
          </p:txBody>
        </p:sp>
        <p:sp>
          <p:nvSpPr>
            <p:cNvPr id="20" name="TextBox 20"/>
            <p:cNvSpPr txBox="1"/>
            <p:nvPr/>
          </p:nvSpPr>
          <p:spPr>
            <a:xfrm>
              <a:off x="0" y="1485959"/>
              <a:ext cx="4852071" cy="1731669"/>
            </a:xfrm>
            <a:prstGeom prst="rect">
              <a:avLst/>
            </a:prstGeom>
          </p:spPr>
          <p:txBody>
            <a:bodyPr lIns="0" tIns="0" rIns="0" bIns="0" rtlCol="0" anchor="t">
              <a:spAutoFit/>
            </a:bodyPr>
            <a:lstStyle/>
            <a:p>
              <a:pPr algn="l">
                <a:lnSpc>
                  <a:spcPts val="2600"/>
                </a:lnSpc>
              </a:pPr>
              <a:r>
                <a:rPr lang="en-US" sz="2000">
                  <a:solidFill>
                    <a:srgbClr val="A8A8A8"/>
                  </a:solidFill>
                  <a:latin typeface="Public Sans"/>
                  <a:ea typeface="Public Sans"/>
                  <a:cs typeface="Public Sans"/>
                  <a:sym typeface="Public Sans"/>
                </a:rPr>
                <a:t>Update based on Canada’s most recent emissions projections (December 2024, data up to 2040).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7716809" y="1294142"/>
            <a:ext cx="319604" cy="285896"/>
          </a:xfrm>
          <a:prstGeom prst="rect">
            <a:avLst/>
          </a:prstGeom>
          <a:solidFill>
            <a:srgbClr val="FA632A">
              <a:alpha val="71765"/>
            </a:srgbClr>
          </a:solid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7716809" y="2735141"/>
            <a:ext cx="319604" cy="285896"/>
          </a:xfrm>
          <a:prstGeom prst="rect">
            <a:avLst/>
          </a:prstGeom>
          <a:solidFill>
            <a:srgbClr val="FA632A">
              <a:alpha val="71765"/>
            </a:srgbClr>
          </a:solidFill>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7716809" y="5408381"/>
            <a:ext cx="319604" cy="285896"/>
          </a:xfrm>
          <a:prstGeom prst="rect">
            <a:avLst/>
          </a:prstGeom>
          <a:solidFill>
            <a:srgbClr val="FA632A">
              <a:alpha val="71765"/>
            </a:srgbClr>
          </a:solidFill>
        </p:spPr>
        <p:txBody>
          <a:bodyPr/>
          <a:lstStyle/>
          <a:p>
            <a:endParaRPr lang="en-US"/>
          </a:p>
        </p:txBody>
      </p:sp>
      <p:sp>
        <p:nvSpPr>
          <p:cNvPr id="5" name="Freeform 5"/>
          <p:cNvSpPr/>
          <p:nvPr/>
        </p:nvSpPr>
        <p:spPr>
          <a:xfrm>
            <a:off x="523930" y="3304270"/>
            <a:ext cx="5320231" cy="6766590"/>
          </a:xfrm>
          <a:custGeom>
            <a:avLst/>
            <a:gdLst/>
            <a:ahLst/>
            <a:cxnLst/>
            <a:rect l="l" t="t" r="r" b="b"/>
            <a:pathLst>
              <a:path w="5320231" h="6766590">
                <a:moveTo>
                  <a:pt x="0" y="0"/>
                </a:moveTo>
                <a:lnTo>
                  <a:pt x="5320232" y="0"/>
                </a:lnTo>
                <a:lnTo>
                  <a:pt x="5320232" y="6766590"/>
                </a:lnTo>
                <a:lnTo>
                  <a:pt x="0" y="6766590"/>
                </a:lnTo>
                <a:lnTo>
                  <a:pt x="0" y="0"/>
                </a:lnTo>
                <a:close/>
              </a:path>
            </a:pathLst>
          </a:custGeom>
          <a:blipFill>
            <a:blip r:embed="rId3"/>
            <a:stretch>
              <a:fillRect/>
            </a:stretch>
          </a:blipFill>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a:off x="7716809" y="8101754"/>
            <a:ext cx="319604" cy="285896"/>
          </a:xfrm>
          <a:prstGeom prst="rect">
            <a:avLst/>
          </a:prstGeom>
          <a:solidFill>
            <a:srgbClr val="FA632A">
              <a:alpha val="71765"/>
            </a:srgbClr>
          </a:solidFill>
        </p:spPr>
        <p:txBody>
          <a:bodyPr/>
          <a:lstStyle/>
          <a:p>
            <a:endParaRPr lang="en-US"/>
          </a:p>
        </p:txBody>
      </p:sp>
      <p:sp>
        <p:nvSpPr>
          <p:cNvPr id="7" name="Freeform 7"/>
          <p:cNvSpPr/>
          <p:nvPr/>
        </p:nvSpPr>
        <p:spPr>
          <a:xfrm>
            <a:off x="8611609" y="6701956"/>
            <a:ext cx="255845" cy="696609"/>
          </a:xfrm>
          <a:custGeom>
            <a:avLst/>
            <a:gdLst/>
            <a:ahLst/>
            <a:cxnLst/>
            <a:rect l="l" t="t" r="r" b="b"/>
            <a:pathLst>
              <a:path w="255845" h="696609">
                <a:moveTo>
                  <a:pt x="0" y="0"/>
                </a:moveTo>
                <a:lnTo>
                  <a:pt x="255845" y="0"/>
                </a:lnTo>
                <a:lnTo>
                  <a:pt x="255845" y="696608"/>
                </a:lnTo>
                <a:lnTo>
                  <a:pt x="0" y="696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523930" y="954792"/>
            <a:ext cx="5985172" cy="1685881"/>
          </a:xfrm>
          <a:prstGeom prst="rect">
            <a:avLst/>
          </a:prstGeom>
        </p:spPr>
        <p:txBody>
          <a:bodyPr lIns="0" tIns="0" rIns="0" bIns="0" rtlCol="0" anchor="t">
            <a:spAutoFit/>
          </a:bodyPr>
          <a:lstStyle/>
          <a:p>
            <a:pPr algn="l">
              <a:lnSpc>
                <a:spcPts val="6600"/>
              </a:lnSpc>
            </a:pPr>
            <a:r>
              <a:rPr lang="en-US" sz="5500" dirty="0">
                <a:solidFill>
                  <a:srgbClr val="FA632A"/>
                </a:solidFill>
                <a:latin typeface="Public Sans"/>
                <a:sym typeface="Public Sans"/>
              </a:rPr>
              <a:t>Canada’s National </a:t>
            </a:r>
            <a:r>
              <a:rPr lang="en-US" sz="5500" dirty="0">
                <a:solidFill>
                  <a:srgbClr val="FA632A"/>
                </a:solidFill>
                <a:latin typeface="Public Sans"/>
                <a:ea typeface="Public Sans"/>
                <a:cs typeface="Public Sans"/>
                <a:sym typeface="Public Sans"/>
              </a:rPr>
              <a:t>Inventory Report</a:t>
            </a:r>
          </a:p>
        </p:txBody>
      </p:sp>
      <p:sp>
        <p:nvSpPr>
          <p:cNvPr id="9" name="TextBox 9"/>
          <p:cNvSpPr txBox="1"/>
          <p:nvPr/>
        </p:nvSpPr>
        <p:spPr>
          <a:xfrm>
            <a:off x="8355103" y="1210690"/>
            <a:ext cx="9257158" cy="825500"/>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Produces all estimates at national, provincial and territorial (PT) levels</a:t>
            </a:r>
          </a:p>
        </p:txBody>
      </p:sp>
      <p:sp>
        <p:nvSpPr>
          <p:cNvPr id="10" name="TextBox 10"/>
          <p:cNvSpPr txBox="1"/>
          <p:nvPr/>
        </p:nvSpPr>
        <p:spPr>
          <a:xfrm>
            <a:off x="8355103" y="2651076"/>
            <a:ext cx="9656351" cy="2054115"/>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Partnerships between federal departments (Environment and Climate Change Canada (ECCC), Statistics Canada, Natural Resources Canada, Agriculture and Agri-Food Canada), arrangements with industry associations, consultants, universities, collaborative bilateral agreements with PTs</a:t>
            </a:r>
          </a:p>
        </p:txBody>
      </p:sp>
      <p:sp>
        <p:nvSpPr>
          <p:cNvPr id="11" name="TextBox 11"/>
          <p:cNvSpPr txBox="1"/>
          <p:nvPr/>
        </p:nvSpPr>
        <p:spPr>
          <a:xfrm>
            <a:off x="8355103" y="8017689"/>
            <a:ext cx="9257158" cy="415925"/>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Emissions estimates by economic sector (in addition to IPCC)</a:t>
            </a:r>
          </a:p>
        </p:txBody>
      </p:sp>
      <p:sp>
        <p:nvSpPr>
          <p:cNvPr id="12" name="TextBox 12"/>
          <p:cNvSpPr txBox="1"/>
          <p:nvPr/>
        </p:nvSpPr>
        <p:spPr>
          <a:xfrm>
            <a:off x="8355103" y="9052739"/>
            <a:ext cx="9104626" cy="825500"/>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GHG Reporting Program: consists of GHG emissions from on-site activities reported by individual facilities (n=1,837)</a:t>
            </a:r>
          </a:p>
        </p:txBody>
      </p:sp>
      <p:sp>
        <p:nvSpPr>
          <p:cNvPr id="13" name="TextBox 13"/>
          <p:cNvSpPr txBox="1"/>
          <p:nvPr/>
        </p:nvSpPr>
        <p:spPr>
          <a:xfrm>
            <a:off x="8355103" y="5324316"/>
            <a:ext cx="5392918" cy="415925"/>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Provinces and territories:</a:t>
            </a:r>
          </a:p>
        </p:txBody>
      </p:sp>
      <p:sp>
        <p:nvSpPr>
          <p:cNvPr id="14" name="TextBox 14"/>
          <p:cNvSpPr txBox="1"/>
          <p:nvPr/>
        </p:nvSpPr>
        <p:spPr>
          <a:xfrm>
            <a:off x="8602807" y="5816441"/>
            <a:ext cx="7612046" cy="734060"/>
          </a:xfrm>
          <a:prstGeom prst="rect">
            <a:avLst/>
          </a:prstGeom>
        </p:spPr>
        <p:txBody>
          <a:bodyPr lIns="0" tIns="0" rIns="0" bIns="0" rtlCol="0" anchor="t">
            <a:spAutoFit/>
          </a:bodyPr>
          <a:lstStyle/>
          <a:p>
            <a:pPr algn="l">
              <a:lnSpc>
                <a:spcPts val="2860"/>
              </a:lnSpc>
            </a:pPr>
            <a:r>
              <a:rPr lang="en-US" sz="2200">
                <a:solidFill>
                  <a:srgbClr val="14110F"/>
                </a:solidFill>
                <a:latin typeface="Public Sans"/>
                <a:ea typeface="Public Sans"/>
                <a:cs typeface="Public Sans"/>
                <a:sym typeface="Public Sans"/>
              </a:rPr>
              <a:t>•Preliminary estimates and material are shared</a:t>
            </a:r>
          </a:p>
          <a:p>
            <a:pPr algn="l">
              <a:lnSpc>
                <a:spcPts val="2860"/>
              </a:lnSpc>
            </a:pPr>
            <a:r>
              <a:rPr lang="en-US" sz="2200">
                <a:solidFill>
                  <a:srgbClr val="14110F"/>
                </a:solidFill>
                <a:latin typeface="Public Sans"/>
                <a:ea typeface="Public Sans"/>
                <a:cs typeface="Public Sans"/>
                <a:sym typeface="Public Sans"/>
              </a:rPr>
              <a:t>•Different estimation approach for each sector</a:t>
            </a:r>
          </a:p>
        </p:txBody>
      </p:sp>
      <p:sp>
        <p:nvSpPr>
          <p:cNvPr id="15" name="TextBox 15"/>
          <p:cNvSpPr txBox="1"/>
          <p:nvPr/>
        </p:nvSpPr>
        <p:spPr>
          <a:xfrm>
            <a:off x="8867454" y="6701010"/>
            <a:ext cx="8744807" cy="660400"/>
          </a:xfrm>
          <a:prstGeom prst="rect">
            <a:avLst/>
          </a:prstGeom>
        </p:spPr>
        <p:txBody>
          <a:bodyPr lIns="0" tIns="0" rIns="0" bIns="0" rtlCol="0" anchor="t">
            <a:spAutoFit/>
          </a:bodyPr>
          <a:lstStyle/>
          <a:p>
            <a:pPr algn="l">
              <a:lnSpc>
                <a:spcPts val="2600"/>
              </a:lnSpc>
            </a:pPr>
            <a:r>
              <a:rPr lang="en-US" sz="2000">
                <a:solidFill>
                  <a:srgbClr val="14110F"/>
                </a:solidFill>
                <a:latin typeface="Public Sans"/>
                <a:ea typeface="Public Sans"/>
                <a:cs typeface="Public Sans"/>
                <a:sym typeface="Public Sans"/>
              </a:rPr>
              <a:t>Many sectors are estimated at PT level</a:t>
            </a:r>
          </a:p>
          <a:p>
            <a:pPr algn="l">
              <a:lnSpc>
                <a:spcPts val="2600"/>
              </a:lnSpc>
            </a:pPr>
            <a:r>
              <a:rPr lang="en-US" sz="2000">
                <a:solidFill>
                  <a:srgbClr val="14110F"/>
                </a:solidFill>
                <a:latin typeface="Public Sans"/>
                <a:ea typeface="Public Sans"/>
                <a:cs typeface="Public Sans"/>
                <a:sym typeface="Public Sans"/>
              </a:rPr>
              <a:t>Others are estimated at national level and then, distributed</a:t>
            </a:r>
          </a:p>
        </p:txBody>
      </p:sp>
      <p:sp>
        <p:nvSpPr>
          <p:cNvPr id="16" name="AutoShape 16">
            <a:extLst>
              <a:ext uri="{C183D7F6-B498-43B3-948B-1728B52AA6E4}">
                <adec:decorative xmlns:adec="http://schemas.microsoft.com/office/drawing/2017/decorative" val="1"/>
              </a:ext>
            </a:extLst>
          </p:cNvPr>
          <p:cNvSpPr/>
          <p:nvPr/>
        </p:nvSpPr>
        <p:spPr>
          <a:xfrm>
            <a:off x="7716809" y="9090839"/>
            <a:ext cx="319604" cy="285896"/>
          </a:xfrm>
          <a:prstGeom prst="rect">
            <a:avLst/>
          </a:prstGeom>
          <a:solidFill>
            <a:srgbClr val="FA632A">
              <a:alpha val="71765"/>
            </a:srgbClr>
          </a:solidFill>
        </p:spPr>
        <p:txBody>
          <a:bodyPr/>
          <a:lstStyle/>
          <a:p>
            <a:endParaRPr lang="en-US"/>
          </a:p>
        </p:txBody>
      </p:sp>
      <p:sp>
        <p:nvSpPr>
          <p:cNvPr id="17" name="AutoShape 17">
            <a:extLst>
              <a:ext uri="{C183D7F6-B498-43B3-948B-1728B52AA6E4}">
                <adec:decorative xmlns:adec="http://schemas.microsoft.com/office/drawing/2017/decorative" val="1"/>
              </a:ext>
            </a:extLst>
          </p:cNvPr>
          <p:cNvSpPr/>
          <p:nvPr/>
        </p:nvSpPr>
        <p:spPr>
          <a:xfrm>
            <a:off x="523930" y="2972472"/>
            <a:ext cx="5985172" cy="0"/>
          </a:xfrm>
          <a:prstGeom prst="line">
            <a:avLst/>
          </a:prstGeom>
          <a:ln w="104775" cap="flat">
            <a:solidFill>
              <a:srgbClr val="FA632A"/>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523930" y="2781972"/>
            <a:ext cx="7192878" cy="0"/>
          </a:xfrm>
          <a:prstGeom prst="line">
            <a:avLst/>
          </a:prstGeom>
          <a:ln w="104775" cap="flat">
            <a:solidFill>
              <a:srgbClr val="FA632A"/>
            </a:solidFill>
            <a:prstDash val="solid"/>
            <a:headEnd type="none" w="sm" len="sm"/>
            <a:tailEnd type="none" w="sm" len="sm"/>
          </a:ln>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523930" y="3347048"/>
            <a:ext cx="319604" cy="285896"/>
          </a:xfrm>
          <a:prstGeom prst="rect">
            <a:avLst/>
          </a:prstGeom>
          <a:solidFill>
            <a:srgbClr val="FA632A">
              <a:alpha val="71765"/>
            </a:srgbClr>
          </a:solidFill>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523930" y="4553504"/>
            <a:ext cx="319604" cy="285896"/>
          </a:xfrm>
          <a:prstGeom prst="rect">
            <a:avLst/>
          </a:prstGeom>
          <a:solidFill>
            <a:srgbClr val="FA632A">
              <a:alpha val="71765"/>
            </a:srgbClr>
          </a:solidFill>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a:off x="523930" y="8358515"/>
            <a:ext cx="319604" cy="285896"/>
          </a:xfrm>
          <a:prstGeom prst="rect">
            <a:avLst/>
          </a:prstGeom>
          <a:solidFill>
            <a:srgbClr val="FA632A">
              <a:alpha val="71765"/>
            </a:srgbClr>
          </a:solidFill>
        </p:spPr>
        <p:txBody>
          <a:bodyPr/>
          <a:lstStyle/>
          <a:p>
            <a:endParaRPr lang="en-US"/>
          </a:p>
        </p:txBody>
      </p:sp>
      <p:grpSp>
        <p:nvGrpSpPr>
          <p:cNvPr id="6" name="Group 6"/>
          <p:cNvGrpSpPr/>
          <p:nvPr/>
        </p:nvGrpSpPr>
        <p:grpSpPr>
          <a:xfrm>
            <a:off x="14267908" y="4553504"/>
            <a:ext cx="3630494" cy="4325459"/>
            <a:chOff x="0" y="0"/>
            <a:chExt cx="956180" cy="1139216"/>
          </a:xfrm>
        </p:grpSpPr>
        <p:sp>
          <p:nvSpPr>
            <p:cNvPr id="7" name="Freeform 7"/>
            <p:cNvSpPr/>
            <p:nvPr/>
          </p:nvSpPr>
          <p:spPr>
            <a:xfrm>
              <a:off x="0" y="0"/>
              <a:ext cx="956180" cy="1139216"/>
            </a:xfrm>
            <a:custGeom>
              <a:avLst/>
              <a:gdLst/>
              <a:ahLst/>
              <a:cxnLst/>
              <a:rect l="l" t="t" r="r" b="b"/>
              <a:pathLst>
                <a:path w="956180" h="1139216">
                  <a:moveTo>
                    <a:pt x="108756" y="0"/>
                  </a:moveTo>
                  <a:lnTo>
                    <a:pt x="847424" y="0"/>
                  </a:lnTo>
                  <a:cubicBezTo>
                    <a:pt x="907488" y="0"/>
                    <a:pt x="956180" y="48692"/>
                    <a:pt x="956180" y="108756"/>
                  </a:cubicBezTo>
                  <a:lnTo>
                    <a:pt x="956180" y="1030460"/>
                  </a:lnTo>
                  <a:cubicBezTo>
                    <a:pt x="956180" y="1090524"/>
                    <a:pt x="907488" y="1139216"/>
                    <a:pt x="847424" y="1139216"/>
                  </a:cubicBezTo>
                  <a:lnTo>
                    <a:pt x="108756" y="1139216"/>
                  </a:lnTo>
                  <a:cubicBezTo>
                    <a:pt x="48692" y="1139216"/>
                    <a:pt x="0" y="1090524"/>
                    <a:pt x="0" y="1030460"/>
                  </a:cubicBezTo>
                  <a:lnTo>
                    <a:pt x="0" y="108756"/>
                  </a:lnTo>
                  <a:cubicBezTo>
                    <a:pt x="0" y="48692"/>
                    <a:pt x="48692" y="0"/>
                    <a:pt x="108756" y="0"/>
                  </a:cubicBezTo>
                  <a:close/>
                </a:path>
              </a:pathLst>
            </a:custGeom>
            <a:solidFill>
              <a:srgbClr val="A8A8A8"/>
            </a:solidFill>
          </p:spPr>
          <p:txBody>
            <a:bodyPr/>
            <a:lstStyle/>
            <a:p>
              <a:endParaRPr lang="en-US"/>
            </a:p>
          </p:txBody>
        </p:sp>
        <p:sp>
          <p:nvSpPr>
            <p:cNvPr id="8" name="TextBox 8"/>
            <p:cNvSpPr txBox="1"/>
            <p:nvPr/>
          </p:nvSpPr>
          <p:spPr>
            <a:xfrm>
              <a:off x="0" y="-38100"/>
              <a:ext cx="956180" cy="1177316"/>
            </a:xfrm>
            <a:prstGeom prst="rect">
              <a:avLst/>
            </a:prstGeom>
          </p:spPr>
          <p:txBody>
            <a:bodyPr lIns="50800" tIns="50800" rIns="50800" bIns="50800" rtlCol="0" anchor="ctr"/>
            <a:lstStyle/>
            <a:p>
              <a:pPr algn="ctr">
                <a:lnSpc>
                  <a:spcPts val="3249"/>
                </a:lnSpc>
              </a:pPr>
              <a:r>
                <a:rPr lang="en-US" sz="2499">
                  <a:solidFill>
                    <a:srgbClr val="FFFFFF"/>
                  </a:solidFill>
                  <a:latin typeface="Public Sans"/>
                  <a:ea typeface="Public Sans"/>
                  <a:cs typeface="Public Sans"/>
                  <a:sym typeface="Public Sans"/>
                </a:rPr>
                <a:t>Projections are developed in line with generally </a:t>
              </a:r>
              <a:r>
                <a:rPr lang="en-US" sz="2499" b="1">
                  <a:solidFill>
                    <a:srgbClr val="FFFFFF"/>
                  </a:solidFill>
                  <a:latin typeface="Public Sans Bold"/>
                  <a:ea typeface="Public Sans Bold"/>
                  <a:cs typeface="Public Sans Bold"/>
                  <a:sym typeface="Public Sans Bold"/>
                </a:rPr>
                <a:t>recognized practices and according to guidelines</a:t>
              </a:r>
              <a:r>
                <a:rPr lang="en-US" sz="2499">
                  <a:solidFill>
                    <a:srgbClr val="FFFFFF"/>
                  </a:solidFill>
                  <a:latin typeface="Public Sans"/>
                  <a:ea typeface="Public Sans"/>
                  <a:cs typeface="Public Sans"/>
                  <a:sym typeface="Public Sans"/>
                </a:rPr>
                <a:t> adopted by the United Nations Framework Convention on Climate Change (UNFCCC).</a:t>
              </a:r>
            </a:p>
          </p:txBody>
        </p:sp>
      </p:grpSp>
      <p:sp>
        <p:nvSpPr>
          <p:cNvPr id="9" name="Freeform 9"/>
          <p:cNvSpPr/>
          <p:nvPr/>
        </p:nvSpPr>
        <p:spPr>
          <a:xfrm>
            <a:off x="10818576" y="-127430"/>
            <a:ext cx="7666465" cy="4178899"/>
          </a:xfrm>
          <a:custGeom>
            <a:avLst/>
            <a:gdLst/>
            <a:ahLst/>
            <a:cxnLst/>
            <a:rect l="l" t="t" r="r" b="b"/>
            <a:pathLst>
              <a:path w="7666465" h="4178899">
                <a:moveTo>
                  <a:pt x="0" y="0"/>
                </a:moveTo>
                <a:lnTo>
                  <a:pt x="7666464" y="0"/>
                </a:lnTo>
                <a:lnTo>
                  <a:pt x="7666464" y="4178898"/>
                </a:lnTo>
                <a:lnTo>
                  <a:pt x="0" y="4178898"/>
                </a:lnTo>
                <a:lnTo>
                  <a:pt x="0" y="0"/>
                </a:lnTo>
                <a:close/>
              </a:path>
            </a:pathLst>
          </a:custGeom>
          <a:blipFill>
            <a:blip r:embed="rId3"/>
            <a:stretch>
              <a:fillRect t="-1597" b="-1597"/>
            </a:stretch>
          </a:blipFill>
        </p:spPr>
        <p:txBody>
          <a:bodyPr/>
          <a:lstStyle/>
          <a:p>
            <a:endParaRPr lang="en-US"/>
          </a:p>
        </p:txBody>
      </p:sp>
      <p:sp>
        <p:nvSpPr>
          <p:cNvPr id="10" name="Freeform 10"/>
          <p:cNvSpPr/>
          <p:nvPr/>
        </p:nvSpPr>
        <p:spPr>
          <a:xfrm>
            <a:off x="15466343" y="9081871"/>
            <a:ext cx="1233624" cy="985453"/>
          </a:xfrm>
          <a:custGeom>
            <a:avLst/>
            <a:gdLst/>
            <a:ahLst/>
            <a:cxnLst/>
            <a:rect l="l" t="t" r="r" b="b"/>
            <a:pathLst>
              <a:path w="1233624" h="985453">
                <a:moveTo>
                  <a:pt x="0" y="0"/>
                </a:moveTo>
                <a:lnTo>
                  <a:pt x="1233624" y="0"/>
                </a:lnTo>
                <a:lnTo>
                  <a:pt x="1233624" y="985454"/>
                </a:lnTo>
                <a:lnTo>
                  <a:pt x="0" y="985454"/>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523930" y="764292"/>
            <a:ext cx="7192878" cy="1685881"/>
          </a:xfrm>
          <a:prstGeom prst="rect">
            <a:avLst/>
          </a:prstGeom>
        </p:spPr>
        <p:txBody>
          <a:bodyPr lIns="0" tIns="0" rIns="0" bIns="0" rtlCol="0" anchor="t">
            <a:spAutoFit/>
          </a:bodyPr>
          <a:lstStyle/>
          <a:p>
            <a:pPr algn="l">
              <a:lnSpc>
                <a:spcPts val="6600"/>
              </a:lnSpc>
            </a:pPr>
            <a:r>
              <a:rPr lang="en-US" sz="5500" dirty="0">
                <a:solidFill>
                  <a:srgbClr val="FA632A"/>
                </a:solidFill>
                <a:latin typeface="Public Sans"/>
                <a:sym typeface="Public Sans"/>
              </a:rPr>
              <a:t>Canada’s</a:t>
            </a:r>
            <a:r>
              <a:rPr lang="en-US" sz="5500" dirty="0">
                <a:solidFill>
                  <a:srgbClr val="000000"/>
                </a:solidFill>
                <a:latin typeface="Public Sans"/>
                <a:ea typeface="Public Sans"/>
                <a:cs typeface="Public Sans"/>
                <a:sym typeface="Public Sans"/>
              </a:rPr>
              <a:t> </a:t>
            </a:r>
            <a:r>
              <a:rPr lang="en-US" sz="5500" dirty="0">
                <a:solidFill>
                  <a:srgbClr val="FA632A"/>
                </a:solidFill>
                <a:latin typeface="Public Sans"/>
                <a:sym typeface="Public Sans"/>
              </a:rPr>
              <a:t>GHG</a:t>
            </a:r>
            <a:r>
              <a:rPr lang="en-US" sz="5500" dirty="0">
                <a:solidFill>
                  <a:srgbClr val="000000"/>
                </a:solidFill>
                <a:latin typeface="Public Sans"/>
                <a:ea typeface="Public Sans"/>
                <a:cs typeface="Public Sans"/>
                <a:sym typeface="Public Sans"/>
              </a:rPr>
              <a:t> </a:t>
            </a:r>
            <a:r>
              <a:rPr lang="en-US" sz="5500" dirty="0">
                <a:solidFill>
                  <a:srgbClr val="FA632A"/>
                </a:solidFill>
                <a:latin typeface="Public Sans"/>
                <a:sym typeface="Public Sans"/>
              </a:rPr>
              <a:t>Emissions</a:t>
            </a:r>
            <a:r>
              <a:rPr lang="en-US" sz="5500" dirty="0">
                <a:solidFill>
                  <a:srgbClr val="000000"/>
                </a:solidFill>
                <a:latin typeface="Public Sans"/>
                <a:ea typeface="Public Sans"/>
                <a:cs typeface="Public Sans"/>
                <a:sym typeface="Public Sans"/>
              </a:rPr>
              <a:t> </a:t>
            </a:r>
            <a:r>
              <a:rPr lang="en-US" sz="5500" dirty="0">
                <a:solidFill>
                  <a:srgbClr val="FA632A"/>
                </a:solidFill>
                <a:latin typeface="Public Sans"/>
                <a:sym typeface="Public Sans"/>
              </a:rPr>
              <a:t>Projections</a:t>
            </a:r>
          </a:p>
        </p:txBody>
      </p:sp>
      <p:sp>
        <p:nvSpPr>
          <p:cNvPr id="12" name="TextBox 12"/>
          <p:cNvSpPr txBox="1"/>
          <p:nvPr/>
        </p:nvSpPr>
        <p:spPr>
          <a:xfrm>
            <a:off x="1162225" y="3262984"/>
            <a:ext cx="9149891" cy="825456"/>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To provide a better understanding of the level of effort Canada would need to deploy to reach its climate targets.</a:t>
            </a:r>
          </a:p>
        </p:txBody>
      </p:sp>
      <p:sp>
        <p:nvSpPr>
          <p:cNvPr id="13" name="TextBox 13"/>
          <p:cNvSpPr txBox="1"/>
          <p:nvPr/>
        </p:nvSpPr>
        <p:spPr>
          <a:xfrm>
            <a:off x="1957213" y="4469451"/>
            <a:ext cx="11808493" cy="825456"/>
          </a:xfrm>
          <a:prstGeom prst="rect">
            <a:avLst/>
          </a:prstGeom>
        </p:spPr>
        <p:txBody>
          <a:bodyPr lIns="0" tIns="0" rIns="0" bIns="0" rtlCol="0" anchor="t">
            <a:spAutoFit/>
          </a:bodyPr>
          <a:lstStyle/>
          <a:p>
            <a:pPr marL="539750" lvl="1" indent="-269875" algn="l">
              <a:lnSpc>
                <a:spcPts val="3250"/>
              </a:lnSpc>
              <a:buFont typeface="Arial"/>
              <a:buChar char="•"/>
            </a:pPr>
            <a:r>
              <a:rPr lang="en-US" sz="2500">
                <a:solidFill>
                  <a:srgbClr val="14110F"/>
                </a:solidFill>
                <a:latin typeface="Public Sans"/>
                <a:ea typeface="Public Sans"/>
                <a:cs typeface="Public Sans"/>
                <a:sym typeface="Public Sans"/>
              </a:rPr>
              <a:t>Using the Energy, Emissions and Economy Model for Canada (E3MC), a detailed, proven energy, emissions, and economy model for Canada.</a:t>
            </a:r>
          </a:p>
        </p:txBody>
      </p:sp>
      <p:sp>
        <p:nvSpPr>
          <p:cNvPr id="14" name="TextBox 14"/>
          <p:cNvSpPr txBox="1"/>
          <p:nvPr/>
        </p:nvSpPr>
        <p:spPr>
          <a:xfrm>
            <a:off x="1162225" y="4469451"/>
            <a:ext cx="836315" cy="415903"/>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How:</a:t>
            </a:r>
          </a:p>
        </p:txBody>
      </p:sp>
      <p:sp>
        <p:nvSpPr>
          <p:cNvPr id="15" name="TextBox 15"/>
          <p:cNvSpPr txBox="1"/>
          <p:nvPr/>
        </p:nvSpPr>
        <p:spPr>
          <a:xfrm>
            <a:off x="1957213" y="5533032"/>
            <a:ext cx="11808493" cy="1235009"/>
          </a:xfrm>
          <a:prstGeom prst="rect">
            <a:avLst/>
          </a:prstGeom>
        </p:spPr>
        <p:txBody>
          <a:bodyPr lIns="0" tIns="0" rIns="0" bIns="0" rtlCol="0" anchor="t">
            <a:spAutoFit/>
          </a:bodyPr>
          <a:lstStyle/>
          <a:p>
            <a:pPr marL="539750" lvl="1" indent="-269875" algn="l">
              <a:lnSpc>
                <a:spcPts val="3250"/>
              </a:lnSpc>
              <a:buFont typeface="Arial"/>
              <a:buChar char="•"/>
            </a:pPr>
            <a:r>
              <a:rPr lang="en-US" sz="2500">
                <a:solidFill>
                  <a:srgbClr val="14110F"/>
                </a:solidFill>
                <a:latin typeface="Public Sans"/>
                <a:ea typeface="Public Sans"/>
                <a:cs typeface="Public Sans"/>
                <a:sym typeface="Public Sans"/>
              </a:rPr>
              <a:t>Using the most up-to-date statistics on GHG emissions and energy use, and sourcing key assumptions from the best available public and private expert sources.</a:t>
            </a:r>
          </a:p>
        </p:txBody>
      </p:sp>
      <p:sp>
        <p:nvSpPr>
          <p:cNvPr id="16" name="TextBox 16"/>
          <p:cNvSpPr txBox="1"/>
          <p:nvPr/>
        </p:nvSpPr>
        <p:spPr>
          <a:xfrm>
            <a:off x="1957213" y="7006166"/>
            <a:ext cx="11808493" cy="825456"/>
          </a:xfrm>
          <a:prstGeom prst="rect">
            <a:avLst/>
          </a:prstGeom>
        </p:spPr>
        <p:txBody>
          <a:bodyPr lIns="0" tIns="0" rIns="0" bIns="0" rtlCol="0" anchor="t">
            <a:spAutoFit/>
          </a:bodyPr>
          <a:lstStyle/>
          <a:p>
            <a:pPr marL="539750" lvl="1" indent="-269875" algn="l">
              <a:lnSpc>
                <a:spcPts val="3250"/>
              </a:lnSpc>
              <a:buFont typeface="Arial"/>
              <a:buChar char="•"/>
            </a:pPr>
            <a:r>
              <a:rPr lang="en-US" sz="2500">
                <a:solidFill>
                  <a:srgbClr val="14110F"/>
                </a:solidFill>
                <a:latin typeface="Public Sans"/>
                <a:ea typeface="Public Sans"/>
                <a:cs typeface="Public Sans"/>
                <a:sym typeface="Public Sans"/>
              </a:rPr>
              <a:t>Aggregating and reporting results from external models to account for the accounting contribution of the LULUCF sector. </a:t>
            </a:r>
          </a:p>
        </p:txBody>
      </p:sp>
      <p:sp>
        <p:nvSpPr>
          <p:cNvPr id="17" name="TextBox 17"/>
          <p:cNvSpPr txBox="1"/>
          <p:nvPr/>
        </p:nvSpPr>
        <p:spPr>
          <a:xfrm>
            <a:off x="1162225" y="8212633"/>
            <a:ext cx="12603481" cy="1644562"/>
          </a:xfrm>
          <a:prstGeom prst="rect">
            <a:avLst/>
          </a:prstGeom>
        </p:spPr>
        <p:txBody>
          <a:bodyPr lIns="0" tIns="0" rIns="0" bIns="0" rtlCol="0" anchor="t">
            <a:spAutoFit/>
          </a:bodyPr>
          <a:lstStyle/>
          <a:p>
            <a:pPr algn="l">
              <a:lnSpc>
                <a:spcPts val="3249"/>
              </a:lnSpc>
            </a:pPr>
            <a:r>
              <a:rPr lang="en-US" sz="2499">
                <a:solidFill>
                  <a:srgbClr val="14110F"/>
                </a:solidFill>
                <a:latin typeface="Public Sans"/>
                <a:ea typeface="Public Sans"/>
                <a:cs typeface="Public Sans"/>
                <a:sym typeface="Public Sans"/>
              </a:rPr>
              <a:t>Developed by ECCC </a:t>
            </a:r>
            <a:r>
              <a:rPr lang="en-US" sz="2499" b="1">
                <a:solidFill>
                  <a:srgbClr val="FA632A"/>
                </a:solidFill>
                <a:latin typeface="Public Sans Bold"/>
                <a:ea typeface="Public Sans Bold"/>
                <a:cs typeface="Public Sans Bold"/>
                <a:sym typeface="Public Sans Bold"/>
              </a:rPr>
              <a:t>in collaboration</a:t>
            </a:r>
            <a:r>
              <a:rPr lang="en-US" sz="2499">
                <a:solidFill>
                  <a:srgbClr val="14110F"/>
                </a:solidFill>
                <a:latin typeface="Public Sans"/>
                <a:ea typeface="Public Sans"/>
                <a:cs typeface="Public Sans"/>
                <a:sym typeface="Public Sans"/>
              </a:rPr>
              <a:t> with other federal departments such as Natural Resources Canada, Agriculture and Agri-Food Canada, Transport Canada, Statistics Canada, Finance Canada, and the Canada Energy Regulator, as well as provinces and territories.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AutoShape 2"/>
          <p:cNvSpPr/>
          <p:nvPr/>
        </p:nvSpPr>
        <p:spPr>
          <a:xfrm>
            <a:off x="587244" y="1861430"/>
            <a:ext cx="6350614" cy="0"/>
          </a:xfrm>
          <a:prstGeom prst="line">
            <a:avLst/>
          </a:prstGeom>
          <a:ln w="104775" cap="flat">
            <a:solidFill>
              <a:srgbClr val="7B7677"/>
            </a:solidFill>
            <a:prstDash val="solid"/>
            <a:headEnd type="none" w="sm" len="sm"/>
            <a:tailEnd type="none" w="sm" len="sm"/>
          </a:ln>
        </p:spPr>
        <p:txBody>
          <a:bodyPr/>
          <a:lstStyle/>
          <a:p>
            <a:endParaRPr lang="en-US"/>
          </a:p>
        </p:txBody>
      </p:sp>
      <p:sp>
        <p:nvSpPr>
          <p:cNvPr id="7" name="Freeform 7"/>
          <p:cNvSpPr/>
          <p:nvPr/>
        </p:nvSpPr>
        <p:spPr>
          <a:xfrm>
            <a:off x="10819266" y="5899727"/>
            <a:ext cx="6440034" cy="4387273"/>
          </a:xfrm>
          <a:custGeom>
            <a:avLst/>
            <a:gdLst/>
            <a:ahLst/>
            <a:cxnLst/>
            <a:rect l="l" t="t" r="r" b="b"/>
            <a:pathLst>
              <a:path w="6440034" h="4387273">
                <a:moveTo>
                  <a:pt x="0" y="0"/>
                </a:moveTo>
                <a:lnTo>
                  <a:pt x="6440034" y="0"/>
                </a:lnTo>
                <a:lnTo>
                  <a:pt x="6440034" y="4387273"/>
                </a:lnTo>
                <a:lnTo>
                  <a:pt x="0" y="4387273"/>
                </a:lnTo>
                <a:lnTo>
                  <a:pt x="0" y="0"/>
                </a:lnTo>
                <a:close/>
              </a:path>
            </a:pathLst>
          </a:custGeom>
          <a:blipFill>
            <a:blip r:embed="rId3"/>
            <a:stretch>
              <a:fillRect/>
            </a:stretch>
          </a:blipFill>
        </p:spPr>
        <p:txBody>
          <a:bodyPr/>
          <a:lstStyle/>
          <a:p>
            <a:endParaRPr lang="en-US"/>
          </a:p>
        </p:txBody>
      </p:sp>
      <p:sp>
        <p:nvSpPr>
          <p:cNvPr id="8" name="Freeform 8"/>
          <p:cNvSpPr/>
          <p:nvPr/>
        </p:nvSpPr>
        <p:spPr>
          <a:xfrm>
            <a:off x="10819266" y="1219266"/>
            <a:ext cx="6440034" cy="4379223"/>
          </a:xfrm>
          <a:custGeom>
            <a:avLst/>
            <a:gdLst/>
            <a:ahLst/>
            <a:cxnLst/>
            <a:rect l="l" t="t" r="r" b="b"/>
            <a:pathLst>
              <a:path w="6440034" h="4379223">
                <a:moveTo>
                  <a:pt x="0" y="0"/>
                </a:moveTo>
                <a:lnTo>
                  <a:pt x="6440034" y="0"/>
                </a:lnTo>
                <a:lnTo>
                  <a:pt x="6440034" y="4379223"/>
                </a:lnTo>
                <a:lnTo>
                  <a:pt x="0" y="4379223"/>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649726" y="2235515"/>
            <a:ext cx="7309165" cy="283210"/>
          </a:xfrm>
          <a:prstGeom prst="rect">
            <a:avLst/>
          </a:prstGeom>
        </p:spPr>
        <p:txBody>
          <a:bodyPr lIns="0" tIns="0" rIns="0" bIns="0" rtlCol="0" anchor="t">
            <a:spAutoFit/>
          </a:bodyPr>
          <a:lstStyle/>
          <a:p>
            <a:pPr algn="l">
              <a:lnSpc>
                <a:spcPts val="2210"/>
              </a:lnSpc>
            </a:pPr>
            <a:r>
              <a:rPr lang="en-US" sz="1700">
                <a:solidFill>
                  <a:srgbClr val="FFFFFF"/>
                </a:solidFill>
                <a:latin typeface="Public Sans"/>
                <a:ea typeface="Public Sans"/>
                <a:cs typeface="Public Sans"/>
                <a:sym typeface="Public Sans"/>
              </a:rPr>
              <a:t>Total Canadian GHG Emissions (Including LULUCF) to 2040 (Mt CO2 eq)</a:t>
            </a:r>
          </a:p>
        </p:txBody>
      </p:sp>
      <p:sp>
        <p:nvSpPr>
          <p:cNvPr id="10" name="TextBox 10"/>
          <p:cNvSpPr txBox="1"/>
          <p:nvPr/>
        </p:nvSpPr>
        <p:spPr>
          <a:xfrm>
            <a:off x="12617776" y="581479"/>
            <a:ext cx="2843014" cy="336550"/>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Policies and Measures</a:t>
            </a:r>
          </a:p>
        </p:txBody>
      </p:sp>
      <p:sp>
        <p:nvSpPr>
          <p:cNvPr id="11" name="TextBox 11"/>
          <p:cNvSpPr txBox="1"/>
          <p:nvPr/>
        </p:nvSpPr>
        <p:spPr>
          <a:xfrm>
            <a:off x="382615" y="8293388"/>
            <a:ext cx="9431882" cy="604564"/>
          </a:xfrm>
          <a:prstGeom prst="rect">
            <a:avLst/>
          </a:prstGeom>
        </p:spPr>
        <p:txBody>
          <a:bodyPr lIns="0" tIns="0" rIns="0" bIns="0" rtlCol="0" anchor="t">
            <a:spAutoFit/>
          </a:bodyPr>
          <a:lstStyle/>
          <a:p>
            <a:pPr algn="l">
              <a:lnSpc>
                <a:spcPts val="2470"/>
              </a:lnSpc>
            </a:pPr>
            <a:r>
              <a:rPr lang="en-US" sz="1900">
                <a:solidFill>
                  <a:srgbClr val="FFFFFF"/>
                </a:solidFill>
                <a:latin typeface="Public Sans"/>
                <a:ea typeface="Public Sans"/>
                <a:cs typeface="Public Sans"/>
                <a:sym typeface="Public Sans"/>
              </a:rPr>
              <a:t>In 2022, Canada emitted 708 Mt CO2 eq or 7.1% below 2005 levels (5.5% below when including the LULUCF accounting contribution)</a:t>
            </a:r>
          </a:p>
        </p:txBody>
      </p:sp>
      <p:sp>
        <p:nvSpPr>
          <p:cNvPr id="12" name="TextBox 12"/>
          <p:cNvSpPr txBox="1"/>
          <p:nvPr/>
        </p:nvSpPr>
        <p:spPr>
          <a:xfrm>
            <a:off x="382615" y="9231327"/>
            <a:ext cx="9869558" cy="299742"/>
          </a:xfrm>
          <a:prstGeom prst="rect">
            <a:avLst/>
          </a:prstGeom>
        </p:spPr>
        <p:txBody>
          <a:bodyPr lIns="0" tIns="0" rIns="0" bIns="0" rtlCol="0" anchor="t">
            <a:spAutoFit/>
          </a:bodyPr>
          <a:lstStyle/>
          <a:p>
            <a:pPr algn="l">
              <a:lnSpc>
                <a:spcPts val="2470"/>
              </a:lnSpc>
            </a:pPr>
            <a:r>
              <a:rPr lang="en-US" sz="1900">
                <a:solidFill>
                  <a:srgbClr val="FFFFFF"/>
                </a:solidFill>
                <a:latin typeface="Public Sans"/>
                <a:ea typeface="Public Sans"/>
                <a:cs typeface="Public Sans"/>
                <a:sym typeface="Public Sans"/>
              </a:rPr>
              <a:t>In 2023, Canada emitted 694 Mt CO2 eq or 8.5% below 2005 levels (excluding LULUCF)</a:t>
            </a:r>
          </a:p>
        </p:txBody>
      </p:sp>
      <p:sp>
        <p:nvSpPr>
          <p:cNvPr id="13" name="AutoShape 13">
            <a:extLst>
              <a:ext uri="{C183D7F6-B498-43B3-948B-1728B52AA6E4}">
                <adec:decorative xmlns:adec="http://schemas.microsoft.com/office/drawing/2017/decorative" val="1"/>
              </a:ext>
            </a:extLst>
          </p:cNvPr>
          <p:cNvSpPr/>
          <p:nvPr/>
        </p:nvSpPr>
        <p:spPr>
          <a:xfrm flipV="1">
            <a:off x="10663780" y="3129696"/>
            <a:ext cx="0" cy="4963667"/>
          </a:xfrm>
          <a:prstGeom prst="line">
            <a:avLst/>
          </a:prstGeom>
          <a:ln w="9525" cap="rnd">
            <a:solidFill>
              <a:srgbClr val="FFFFFF"/>
            </a:solidFill>
            <a:prstDash val="solid"/>
            <a:headEnd type="none" w="sm" len="sm"/>
            <a:tailEnd type="none" w="sm" len="sm"/>
          </a:ln>
        </p:spPr>
        <p:txBody>
          <a:bodyPr/>
          <a:lstStyle/>
          <a:p>
            <a:endParaRPr lang="en-US"/>
          </a:p>
        </p:txBody>
      </p:sp>
      <p:sp>
        <p:nvSpPr>
          <p:cNvPr id="14" name="TextBox 14"/>
          <p:cNvSpPr txBox="1"/>
          <p:nvPr/>
        </p:nvSpPr>
        <p:spPr>
          <a:xfrm>
            <a:off x="382615" y="9864444"/>
            <a:ext cx="9869558" cy="299742"/>
          </a:xfrm>
          <a:prstGeom prst="rect">
            <a:avLst/>
          </a:prstGeom>
        </p:spPr>
        <p:txBody>
          <a:bodyPr lIns="0" tIns="0" rIns="0" bIns="0" rtlCol="0" anchor="t">
            <a:spAutoFit/>
          </a:bodyPr>
          <a:lstStyle/>
          <a:p>
            <a:pPr algn="l">
              <a:lnSpc>
                <a:spcPts val="2470"/>
              </a:lnSpc>
            </a:pPr>
            <a:r>
              <a:rPr lang="en-US" sz="1900">
                <a:solidFill>
                  <a:srgbClr val="FFFFFF"/>
                </a:solidFill>
                <a:latin typeface="Public Sans"/>
                <a:ea typeface="Public Sans"/>
                <a:cs typeface="Public Sans"/>
                <a:sym typeface="Public Sans"/>
              </a:rPr>
              <a:t>Estimated reduction to 502 Mt by 2030 or 34% below 2005 levels</a:t>
            </a:r>
          </a:p>
        </p:txBody>
      </p:sp>
      <p:sp>
        <p:nvSpPr>
          <p:cNvPr id="15" name="TextBox 15"/>
          <p:cNvSpPr txBox="1"/>
          <p:nvPr/>
        </p:nvSpPr>
        <p:spPr>
          <a:xfrm>
            <a:off x="587244" y="759279"/>
            <a:ext cx="11912662" cy="876256"/>
          </a:xfrm>
          <a:prstGeom prst="rect">
            <a:avLst/>
          </a:prstGeom>
        </p:spPr>
        <p:txBody>
          <a:bodyPr lIns="0" tIns="0" rIns="0" bIns="0" rtlCol="0" anchor="t">
            <a:spAutoFit/>
          </a:bodyPr>
          <a:lstStyle/>
          <a:p>
            <a:pPr algn="l">
              <a:lnSpc>
                <a:spcPts val="6840"/>
              </a:lnSpc>
            </a:pPr>
            <a:r>
              <a:rPr lang="en-US" sz="5700" dirty="0">
                <a:solidFill>
                  <a:srgbClr val="A8A8A8"/>
                </a:solidFill>
                <a:latin typeface="Public Sans"/>
                <a:ea typeface="Public Sans"/>
                <a:cs typeface="Public Sans"/>
                <a:sym typeface="Public Sans"/>
              </a:rPr>
              <a:t>Canada’s Road</a:t>
            </a:r>
            <a:r>
              <a:rPr lang="en-US" sz="5700" dirty="0">
                <a:solidFill>
                  <a:srgbClr val="000000"/>
                </a:solidFill>
                <a:latin typeface="Public Sans"/>
                <a:ea typeface="Public Sans"/>
                <a:cs typeface="Public Sans"/>
                <a:sym typeface="Public Sans"/>
              </a:rPr>
              <a:t> </a:t>
            </a:r>
            <a:r>
              <a:rPr lang="en-US" sz="5700" dirty="0">
                <a:solidFill>
                  <a:srgbClr val="A8A8A8"/>
                </a:solidFill>
                <a:latin typeface="Public Sans"/>
                <a:sym typeface="Public Sans"/>
              </a:rPr>
              <a:t>Towards 2030</a:t>
            </a:r>
          </a:p>
        </p:txBody>
      </p:sp>
      <p:pic>
        <p:nvPicPr>
          <p:cNvPr id="16" name="Image 15">
            <a:extLst>
              <a:ext uri="{FF2B5EF4-FFF2-40B4-BE49-F238E27FC236}">
                <a16:creationId xmlns:a16="http://schemas.microsoft.com/office/drawing/2014/main" id="{7CF80C79-B28A-CD9F-CC67-07B4E66E7CBA}"/>
              </a:ext>
            </a:extLst>
          </p:cNvPr>
          <p:cNvPicPr>
            <a:picLocks noChangeAspect="1"/>
          </p:cNvPicPr>
          <p:nvPr/>
        </p:nvPicPr>
        <p:blipFill>
          <a:blip r:embed="rId5"/>
          <a:stretch>
            <a:fillRect/>
          </a:stretch>
        </p:blipFill>
        <p:spPr>
          <a:xfrm>
            <a:off x="375457" y="2685083"/>
            <a:ext cx="9439275" cy="5400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0759" y="2488171"/>
            <a:ext cx="14146483" cy="7356171"/>
          </a:xfrm>
          <a:custGeom>
            <a:avLst/>
            <a:gdLst/>
            <a:ahLst/>
            <a:cxnLst/>
            <a:rect l="l" t="t" r="r" b="b"/>
            <a:pathLst>
              <a:path w="14146483" h="7356171">
                <a:moveTo>
                  <a:pt x="0" y="0"/>
                </a:moveTo>
                <a:lnTo>
                  <a:pt x="14146482" y="0"/>
                </a:lnTo>
                <a:lnTo>
                  <a:pt x="14146482" y="7356171"/>
                </a:lnTo>
                <a:lnTo>
                  <a:pt x="0" y="7356171"/>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224553"/>
            <a:ext cx="11912662" cy="876256"/>
          </a:xfrm>
          <a:prstGeom prst="rect">
            <a:avLst/>
          </a:prstGeom>
        </p:spPr>
        <p:txBody>
          <a:bodyPr lIns="0" tIns="0" rIns="0" bIns="0" rtlCol="0" anchor="t">
            <a:spAutoFit/>
          </a:bodyPr>
          <a:lstStyle/>
          <a:p>
            <a:pPr algn="l">
              <a:lnSpc>
                <a:spcPts val="6840"/>
              </a:lnSpc>
            </a:pPr>
            <a:r>
              <a:rPr lang="en-US" sz="5700" dirty="0">
                <a:solidFill>
                  <a:srgbClr val="14110F"/>
                </a:solidFill>
                <a:latin typeface="Public Sans"/>
                <a:ea typeface="Public Sans"/>
                <a:cs typeface="Public Sans"/>
                <a:sym typeface="Public Sans"/>
              </a:rPr>
              <a:t>Canada’s</a:t>
            </a:r>
            <a:r>
              <a:rPr lang="en-US" sz="5700" dirty="0">
                <a:solidFill>
                  <a:srgbClr val="000000"/>
                </a:solidFill>
                <a:latin typeface="Public Sans"/>
                <a:ea typeface="Public Sans"/>
                <a:cs typeface="Public Sans"/>
                <a:sym typeface="Public Sans"/>
              </a:rPr>
              <a:t> Road </a:t>
            </a:r>
            <a:r>
              <a:rPr lang="en-US" sz="5700" dirty="0">
                <a:solidFill>
                  <a:srgbClr val="000000"/>
                </a:solidFill>
                <a:latin typeface="Public Sans"/>
                <a:sym typeface="Public Sans"/>
              </a:rPr>
              <a:t>Towards 2030</a:t>
            </a:r>
          </a:p>
        </p:txBody>
      </p:sp>
      <p:sp>
        <p:nvSpPr>
          <p:cNvPr id="4" name="TextBox 4"/>
          <p:cNvSpPr txBox="1"/>
          <p:nvPr/>
        </p:nvSpPr>
        <p:spPr>
          <a:xfrm>
            <a:off x="2238608" y="2192590"/>
            <a:ext cx="7769059" cy="299742"/>
          </a:xfrm>
          <a:prstGeom prst="rect">
            <a:avLst/>
          </a:prstGeom>
        </p:spPr>
        <p:txBody>
          <a:bodyPr lIns="0" tIns="0" rIns="0" bIns="0" rtlCol="0" anchor="t">
            <a:spAutoFit/>
          </a:bodyPr>
          <a:lstStyle/>
          <a:p>
            <a:pPr algn="l">
              <a:lnSpc>
                <a:spcPts val="2470"/>
              </a:lnSpc>
            </a:pPr>
            <a:r>
              <a:rPr lang="en-US" sz="1900">
                <a:solidFill>
                  <a:srgbClr val="000000"/>
                </a:solidFill>
                <a:latin typeface="Public Sans"/>
                <a:ea typeface="Public Sans"/>
                <a:cs typeface="Public Sans"/>
                <a:sym typeface="Public Sans"/>
              </a:rPr>
              <a:t> Progression of Canada's projected emissions in 2030 (Mt CO2 eq)</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3815" y="3296814"/>
            <a:ext cx="15700370" cy="6299773"/>
          </a:xfrm>
          <a:custGeom>
            <a:avLst/>
            <a:gdLst/>
            <a:ahLst/>
            <a:cxnLst/>
            <a:rect l="l" t="t" r="r" b="b"/>
            <a:pathLst>
              <a:path w="15700370" h="6299773">
                <a:moveTo>
                  <a:pt x="0" y="0"/>
                </a:moveTo>
                <a:lnTo>
                  <a:pt x="15700370" y="0"/>
                </a:lnTo>
                <a:lnTo>
                  <a:pt x="15700370" y="6299774"/>
                </a:lnTo>
                <a:lnTo>
                  <a:pt x="0" y="629977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224553"/>
            <a:ext cx="11912662" cy="876256"/>
          </a:xfrm>
          <a:prstGeom prst="rect">
            <a:avLst/>
          </a:prstGeom>
        </p:spPr>
        <p:txBody>
          <a:bodyPr lIns="0" tIns="0" rIns="0" bIns="0" rtlCol="0" anchor="t">
            <a:spAutoFit/>
          </a:bodyPr>
          <a:lstStyle/>
          <a:p>
            <a:pPr algn="l">
              <a:lnSpc>
                <a:spcPts val="6840"/>
              </a:lnSpc>
            </a:pPr>
            <a:r>
              <a:rPr lang="en-US" sz="5700" dirty="0">
                <a:solidFill>
                  <a:srgbClr val="14110F"/>
                </a:solidFill>
                <a:latin typeface="Public Sans"/>
                <a:ea typeface="Public Sans"/>
                <a:cs typeface="Public Sans"/>
                <a:sym typeface="Public Sans"/>
              </a:rPr>
              <a:t>Canada’s</a:t>
            </a:r>
            <a:r>
              <a:rPr lang="en-US" sz="5700" dirty="0">
                <a:solidFill>
                  <a:srgbClr val="000000"/>
                </a:solidFill>
                <a:latin typeface="Public Sans"/>
                <a:ea typeface="Public Sans"/>
                <a:cs typeface="Public Sans"/>
                <a:sym typeface="Public Sans"/>
              </a:rPr>
              <a:t> Road </a:t>
            </a:r>
            <a:r>
              <a:rPr lang="en-US" sz="5700" dirty="0">
                <a:solidFill>
                  <a:srgbClr val="000000"/>
                </a:solidFill>
                <a:latin typeface="Public Sans"/>
                <a:sym typeface="Public Sans"/>
              </a:rPr>
              <a:t>Towards 2030</a:t>
            </a:r>
          </a:p>
        </p:txBody>
      </p:sp>
      <p:sp>
        <p:nvSpPr>
          <p:cNvPr id="4" name="TextBox 4"/>
          <p:cNvSpPr txBox="1"/>
          <p:nvPr/>
        </p:nvSpPr>
        <p:spPr>
          <a:xfrm>
            <a:off x="1028700" y="2786111"/>
            <a:ext cx="16766723" cy="299742"/>
          </a:xfrm>
          <a:prstGeom prst="rect">
            <a:avLst/>
          </a:prstGeom>
        </p:spPr>
        <p:txBody>
          <a:bodyPr lIns="0" tIns="0" rIns="0" bIns="0" rtlCol="0" anchor="t">
            <a:spAutoFit/>
          </a:bodyPr>
          <a:lstStyle/>
          <a:p>
            <a:pPr algn="l">
              <a:lnSpc>
                <a:spcPts val="2470"/>
              </a:lnSpc>
            </a:pPr>
            <a:r>
              <a:rPr lang="en-US" sz="1900">
                <a:solidFill>
                  <a:srgbClr val="000000"/>
                </a:solidFill>
                <a:latin typeface="Public Sans"/>
                <a:ea typeface="Public Sans"/>
                <a:cs typeface="Public Sans"/>
                <a:sym typeface="Public Sans"/>
              </a:rPr>
              <a:t>Canadian GHG emissions and indexed trend emissions intensity excluding LULUCF, NBCS, and agriculture measures, WAM scenario, 1990 to 2040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AutoShape 2"/>
          <p:cNvSpPr/>
          <p:nvPr/>
        </p:nvSpPr>
        <p:spPr>
          <a:xfrm>
            <a:off x="1028700" y="8479817"/>
            <a:ext cx="4865572" cy="0"/>
          </a:xfrm>
          <a:prstGeom prst="line">
            <a:avLst/>
          </a:prstGeom>
          <a:ln w="104775" cap="flat">
            <a:solidFill>
              <a:srgbClr val="7B7677"/>
            </a:solidFill>
            <a:prstDash val="solid"/>
            <a:headEnd type="none" w="sm" len="sm"/>
            <a:tailEnd type="none" w="sm" len="sm"/>
          </a:ln>
        </p:spPr>
        <p:txBody>
          <a:bodyPr/>
          <a:lstStyle/>
          <a:p>
            <a:endParaRPr lang="en-US"/>
          </a:p>
        </p:txBody>
      </p:sp>
      <p:sp>
        <p:nvSpPr>
          <p:cNvPr id="3" name="Freeform 3"/>
          <p:cNvSpPr/>
          <p:nvPr/>
        </p:nvSpPr>
        <p:spPr>
          <a:xfrm>
            <a:off x="0" y="0"/>
            <a:ext cx="18288000" cy="4887019"/>
          </a:xfrm>
          <a:custGeom>
            <a:avLst/>
            <a:gdLst/>
            <a:ahLst/>
            <a:cxnLst/>
            <a:rect l="l" t="t" r="r" b="b"/>
            <a:pathLst>
              <a:path w="18288000" h="4887019">
                <a:moveTo>
                  <a:pt x="0" y="0"/>
                </a:moveTo>
                <a:lnTo>
                  <a:pt x="18288000" y="0"/>
                </a:lnTo>
                <a:lnTo>
                  <a:pt x="18288000" y="4887019"/>
                </a:lnTo>
                <a:lnTo>
                  <a:pt x="0" y="4887019"/>
                </a:lnTo>
                <a:lnTo>
                  <a:pt x="0" y="0"/>
                </a:lnTo>
                <a:close/>
              </a:path>
            </a:pathLst>
          </a:custGeom>
          <a:blipFill>
            <a:blip r:embed="rId2"/>
            <a:stretch>
              <a:fillRect t="-40653" b="-109050"/>
            </a:stretch>
          </a:blipFill>
        </p:spPr>
        <p:txBody>
          <a:bodyPr/>
          <a:lstStyle/>
          <a:p>
            <a:endParaRPr lang="en-US"/>
          </a:p>
        </p:txBody>
      </p:sp>
      <p:sp>
        <p:nvSpPr>
          <p:cNvPr id="4" name="TextBox 4"/>
          <p:cNvSpPr txBox="1"/>
          <p:nvPr/>
        </p:nvSpPr>
        <p:spPr>
          <a:xfrm>
            <a:off x="1028700" y="5382319"/>
            <a:ext cx="5227481" cy="2619375"/>
          </a:xfrm>
          <a:prstGeom prst="rect">
            <a:avLst/>
          </a:prstGeom>
        </p:spPr>
        <p:txBody>
          <a:bodyPr lIns="0" tIns="0" rIns="0" bIns="0" rtlCol="0" anchor="t">
            <a:spAutoFit/>
          </a:bodyPr>
          <a:lstStyle/>
          <a:p>
            <a:pPr algn="l">
              <a:lnSpc>
                <a:spcPts val="10320"/>
              </a:lnSpc>
            </a:pPr>
            <a:r>
              <a:rPr lang="en-US" sz="8600" dirty="0">
                <a:solidFill>
                  <a:srgbClr val="FA632A"/>
                </a:solidFill>
                <a:latin typeface="Public Sans"/>
                <a:sym typeface="Public Sans"/>
              </a:rPr>
              <a:t>Indicator</a:t>
            </a:r>
            <a:r>
              <a:rPr lang="en-US" sz="8600" dirty="0">
                <a:solidFill>
                  <a:srgbClr val="FFFFFF"/>
                </a:solidFill>
                <a:latin typeface="Public Sans"/>
                <a:ea typeface="Public Sans"/>
                <a:cs typeface="Public Sans"/>
                <a:sym typeface="Public Sans"/>
              </a:rPr>
              <a:t> </a:t>
            </a:r>
            <a:r>
              <a:rPr lang="en-US" sz="8600" dirty="0">
                <a:solidFill>
                  <a:srgbClr val="FA632A"/>
                </a:solidFill>
                <a:latin typeface="Public Sans"/>
                <a:ea typeface="Public Sans"/>
                <a:cs typeface="Public Sans"/>
                <a:sym typeface="Public Sans"/>
              </a:rPr>
              <a:t>Gaps</a:t>
            </a:r>
          </a:p>
        </p:txBody>
      </p:sp>
      <p:sp>
        <p:nvSpPr>
          <p:cNvPr id="5" name="TextBox 5"/>
          <p:cNvSpPr txBox="1"/>
          <p:nvPr/>
        </p:nvSpPr>
        <p:spPr>
          <a:xfrm>
            <a:off x="1248974" y="8915203"/>
            <a:ext cx="5007207" cy="504847"/>
          </a:xfrm>
          <a:prstGeom prst="rect">
            <a:avLst/>
          </a:prstGeom>
        </p:spPr>
        <p:txBody>
          <a:bodyPr lIns="0" tIns="0" rIns="0" bIns="0" rtlCol="0" anchor="t">
            <a:spAutoFit/>
          </a:bodyPr>
          <a:lstStyle/>
          <a:p>
            <a:pPr algn="l">
              <a:lnSpc>
                <a:spcPts val="3900"/>
              </a:lnSpc>
            </a:pPr>
            <a:r>
              <a:rPr lang="en-US" sz="3000">
                <a:solidFill>
                  <a:srgbClr val="FFFFFF"/>
                </a:solidFill>
                <a:latin typeface="Public Sans"/>
                <a:ea typeface="Public Sans"/>
                <a:cs typeface="Public Sans"/>
                <a:sym typeface="Public Sans"/>
              </a:rPr>
              <a:t>Accessing timely data</a:t>
            </a:r>
          </a:p>
        </p:txBody>
      </p:sp>
      <p:sp>
        <p:nvSpPr>
          <p:cNvPr id="6" name="TextBox 6"/>
          <p:cNvSpPr txBox="1"/>
          <p:nvPr/>
        </p:nvSpPr>
        <p:spPr>
          <a:xfrm>
            <a:off x="7896676" y="5277544"/>
            <a:ext cx="9607075" cy="1290955"/>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Many indicators at the sectoral level rely on historical emissions data from the annual national inventory report (NIR) to show whether progress had been made</a:t>
            </a:r>
          </a:p>
        </p:txBody>
      </p:sp>
      <p:sp>
        <p:nvSpPr>
          <p:cNvPr id="7" name="TextBox 7"/>
          <p:cNvSpPr txBox="1"/>
          <p:nvPr/>
        </p:nvSpPr>
        <p:spPr>
          <a:xfrm>
            <a:off x="7934613" y="7309768"/>
            <a:ext cx="9607075" cy="862330"/>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There is a </a:t>
            </a:r>
            <a:r>
              <a:rPr lang="en-US" sz="2600" b="1">
                <a:solidFill>
                  <a:srgbClr val="FA632A"/>
                </a:solidFill>
                <a:latin typeface="Public Sans Bold"/>
                <a:ea typeface="Public Sans Bold"/>
                <a:cs typeface="Public Sans Bold"/>
                <a:sym typeface="Public Sans Bold"/>
              </a:rPr>
              <a:t>16-month time lag in publishing inventory data</a:t>
            </a:r>
            <a:r>
              <a:rPr lang="en-US" sz="2600">
                <a:solidFill>
                  <a:srgbClr val="FFFFFF"/>
                </a:solidFill>
                <a:latin typeface="Public Sans"/>
                <a:ea typeface="Public Sans"/>
                <a:cs typeface="Public Sans"/>
                <a:sym typeface="Public Sans"/>
              </a:rPr>
              <a:t>, e.g. 2025 report presents data for 2023</a:t>
            </a:r>
          </a:p>
        </p:txBody>
      </p:sp>
      <p:sp>
        <p:nvSpPr>
          <p:cNvPr id="8" name="TextBox 8"/>
          <p:cNvSpPr txBox="1"/>
          <p:nvPr/>
        </p:nvSpPr>
        <p:spPr>
          <a:xfrm>
            <a:off x="7896676" y="8913367"/>
            <a:ext cx="9645013" cy="862330"/>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Audit finding: Not the most effective tool for quickly monitoring progress and course correcting</a:t>
            </a:r>
          </a:p>
        </p:txBody>
      </p:sp>
      <p:sp>
        <p:nvSpPr>
          <p:cNvPr id="9" name="AutoShape 9">
            <a:extLst>
              <a:ext uri="{C183D7F6-B498-43B3-948B-1728B52AA6E4}">
                <adec:decorative xmlns:adec="http://schemas.microsoft.com/office/drawing/2017/decorative" val="1"/>
              </a:ext>
            </a:extLst>
          </p:cNvPr>
          <p:cNvSpPr/>
          <p:nvPr/>
        </p:nvSpPr>
        <p:spPr>
          <a:xfrm>
            <a:off x="7099766" y="5315644"/>
            <a:ext cx="319604" cy="285896"/>
          </a:xfrm>
          <a:prstGeom prst="rect">
            <a:avLst/>
          </a:prstGeom>
          <a:solidFill>
            <a:srgbClr val="A8A8A8">
              <a:alpha val="44706"/>
            </a:srgbClr>
          </a:solidFill>
        </p:spPr>
        <p:txBody>
          <a:bodyPr/>
          <a:lstStyle/>
          <a:p>
            <a:endParaRPr lang="en-US"/>
          </a:p>
        </p:txBody>
      </p:sp>
      <p:sp>
        <p:nvSpPr>
          <p:cNvPr id="10" name="AutoShape 10">
            <a:extLst>
              <a:ext uri="{C183D7F6-B498-43B3-948B-1728B52AA6E4}">
                <adec:decorative xmlns:adec="http://schemas.microsoft.com/office/drawing/2017/decorative" val="1"/>
              </a:ext>
            </a:extLst>
          </p:cNvPr>
          <p:cNvSpPr/>
          <p:nvPr/>
        </p:nvSpPr>
        <p:spPr>
          <a:xfrm>
            <a:off x="7099766" y="7347868"/>
            <a:ext cx="319604" cy="285896"/>
          </a:xfrm>
          <a:prstGeom prst="rect">
            <a:avLst/>
          </a:prstGeom>
          <a:solidFill>
            <a:srgbClr val="A8A8A8">
              <a:alpha val="44706"/>
            </a:srgbClr>
          </a:solidFill>
        </p:spPr>
        <p:txBody>
          <a:bodyPr/>
          <a:lstStyle/>
          <a:p>
            <a:endParaRPr lang="en-US"/>
          </a:p>
        </p:txBody>
      </p:sp>
      <p:sp>
        <p:nvSpPr>
          <p:cNvPr id="11" name="AutoShape 11">
            <a:extLst>
              <a:ext uri="{C183D7F6-B498-43B3-948B-1728B52AA6E4}">
                <adec:decorative xmlns:adec="http://schemas.microsoft.com/office/drawing/2017/decorative" val="1"/>
              </a:ext>
            </a:extLst>
          </p:cNvPr>
          <p:cNvSpPr/>
          <p:nvPr/>
        </p:nvSpPr>
        <p:spPr>
          <a:xfrm>
            <a:off x="7099766" y="9039152"/>
            <a:ext cx="319604" cy="285896"/>
          </a:xfrm>
          <a:prstGeom prst="rect">
            <a:avLst/>
          </a:prstGeom>
          <a:solidFill>
            <a:srgbClr val="A8A8A8">
              <a:alpha val="44706"/>
            </a:srgbClr>
          </a:solid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8909082" y="1705695"/>
            <a:ext cx="319604" cy="285896"/>
          </a:xfrm>
          <a:prstGeom prst="rect">
            <a:avLst/>
          </a:prstGeom>
          <a:solidFill>
            <a:srgbClr val="FA632A">
              <a:alpha val="71765"/>
            </a:srgbClr>
          </a:solidFill>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8909082" y="4698105"/>
            <a:ext cx="319604" cy="285896"/>
          </a:xfrm>
          <a:prstGeom prst="rect">
            <a:avLst/>
          </a:prstGeom>
          <a:solidFill>
            <a:srgbClr val="FA632A">
              <a:alpha val="71765"/>
            </a:srgbClr>
          </a:solidFill>
        </p:spPr>
        <p:txBody>
          <a:bodyPr/>
          <a:lstStyle/>
          <a:p>
            <a:endParaRPr lang="en-US"/>
          </a:p>
        </p:txBody>
      </p:sp>
      <p:sp>
        <p:nvSpPr>
          <p:cNvPr id="4" name="Freeform 4"/>
          <p:cNvSpPr/>
          <p:nvPr/>
        </p:nvSpPr>
        <p:spPr>
          <a:xfrm>
            <a:off x="1028700" y="4698105"/>
            <a:ext cx="6834080" cy="4560195"/>
          </a:xfrm>
          <a:custGeom>
            <a:avLst/>
            <a:gdLst/>
            <a:ahLst/>
            <a:cxnLst/>
            <a:rect l="l" t="t" r="r" b="b"/>
            <a:pathLst>
              <a:path w="6834080" h="4560195">
                <a:moveTo>
                  <a:pt x="0" y="0"/>
                </a:moveTo>
                <a:lnTo>
                  <a:pt x="6834080" y="0"/>
                </a:lnTo>
                <a:lnTo>
                  <a:pt x="6834080" y="4560195"/>
                </a:lnTo>
                <a:lnTo>
                  <a:pt x="0" y="4560195"/>
                </a:lnTo>
                <a:lnTo>
                  <a:pt x="0" y="0"/>
                </a:lnTo>
                <a:close/>
              </a:path>
            </a:pathLst>
          </a:custGeom>
          <a:blipFill>
            <a:blip r:embed="rId3"/>
            <a:stretch>
              <a:fillRect/>
            </a:stretch>
          </a:blipFill>
        </p:spPr>
        <p:txBody>
          <a:bodyPr/>
          <a:lstStyle/>
          <a:p>
            <a:endParaRPr lang="en-US"/>
          </a:p>
        </p:txBody>
      </p:sp>
      <p:sp>
        <p:nvSpPr>
          <p:cNvPr id="5" name="Freeform 5"/>
          <p:cNvSpPr/>
          <p:nvPr/>
        </p:nvSpPr>
        <p:spPr>
          <a:xfrm>
            <a:off x="1028700" y="4698105"/>
            <a:ext cx="7060456" cy="4711250"/>
          </a:xfrm>
          <a:custGeom>
            <a:avLst/>
            <a:gdLst/>
            <a:ahLst/>
            <a:cxnLst/>
            <a:rect l="l" t="t" r="r" b="b"/>
            <a:pathLst>
              <a:path w="7060456" h="4711250">
                <a:moveTo>
                  <a:pt x="0" y="0"/>
                </a:moveTo>
                <a:lnTo>
                  <a:pt x="7060456" y="0"/>
                </a:lnTo>
                <a:lnTo>
                  <a:pt x="7060456" y="4711250"/>
                </a:lnTo>
                <a:lnTo>
                  <a:pt x="0" y="471125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452003"/>
            <a:ext cx="6370994" cy="3695700"/>
          </a:xfrm>
          <a:prstGeom prst="rect">
            <a:avLst/>
          </a:prstGeom>
        </p:spPr>
        <p:txBody>
          <a:bodyPr lIns="0" tIns="0" rIns="0" bIns="0" rtlCol="0" anchor="t">
            <a:spAutoFit/>
          </a:bodyPr>
          <a:lstStyle/>
          <a:p>
            <a:pPr algn="l">
              <a:lnSpc>
                <a:spcPts val="9720"/>
              </a:lnSpc>
            </a:pPr>
            <a:r>
              <a:rPr lang="en-US" sz="8100" dirty="0">
                <a:solidFill>
                  <a:srgbClr val="FA632A"/>
                </a:solidFill>
                <a:latin typeface="Public Sans"/>
                <a:sym typeface="Public Sans"/>
              </a:rPr>
              <a:t>Sector-Level</a:t>
            </a:r>
            <a:r>
              <a:rPr lang="en-US" sz="8100" dirty="0">
                <a:solidFill>
                  <a:srgbClr val="14110F"/>
                </a:solidFill>
                <a:latin typeface="Public Sans"/>
                <a:ea typeface="Public Sans"/>
                <a:cs typeface="Public Sans"/>
                <a:sym typeface="Public Sans"/>
              </a:rPr>
              <a:t> </a:t>
            </a:r>
            <a:r>
              <a:rPr lang="en-US" sz="8100" dirty="0">
                <a:solidFill>
                  <a:srgbClr val="FA632A"/>
                </a:solidFill>
                <a:latin typeface="Public Sans"/>
                <a:ea typeface="Public Sans"/>
                <a:cs typeface="Public Sans"/>
                <a:sym typeface="Public Sans"/>
              </a:rPr>
              <a:t>Secondary Indicators</a:t>
            </a:r>
          </a:p>
        </p:txBody>
      </p:sp>
      <p:sp>
        <p:nvSpPr>
          <p:cNvPr id="7" name="TextBox 7"/>
          <p:cNvSpPr txBox="1"/>
          <p:nvPr/>
        </p:nvSpPr>
        <p:spPr>
          <a:xfrm>
            <a:off x="9661648" y="1583310"/>
            <a:ext cx="8050967" cy="2463668"/>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Using secondary indicators was recommended by the Commissioner of the Environment and Sustainable Development, who provides independent analysis and recommendations on the federal government’s efforts to protect the environment, mitigate the effects of climate change, and foster sustainable development.</a:t>
            </a:r>
          </a:p>
        </p:txBody>
      </p:sp>
      <p:sp>
        <p:nvSpPr>
          <p:cNvPr id="8" name="TextBox 8"/>
          <p:cNvSpPr txBox="1"/>
          <p:nvPr/>
        </p:nvSpPr>
        <p:spPr>
          <a:xfrm>
            <a:off x="9632982" y="4599428"/>
            <a:ext cx="8022300" cy="2054225"/>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Objective: To capture </a:t>
            </a:r>
            <a:r>
              <a:rPr lang="en-US" sz="2500" b="1">
                <a:solidFill>
                  <a:srgbClr val="FA632A"/>
                </a:solidFill>
                <a:latin typeface="Public Sans Bold"/>
                <a:ea typeface="Public Sans Bold"/>
                <a:cs typeface="Public Sans Bold"/>
                <a:sym typeface="Public Sans Bold"/>
              </a:rPr>
              <a:t>timely insight</a:t>
            </a:r>
            <a:r>
              <a:rPr lang="en-US" sz="2500">
                <a:solidFill>
                  <a:srgbClr val="14110F"/>
                </a:solidFill>
                <a:latin typeface="Public Sans"/>
                <a:ea typeface="Public Sans"/>
                <a:cs typeface="Public Sans"/>
                <a:sym typeface="Public Sans"/>
              </a:rPr>
              <a:t> into trends and results of climate actions across the Canadian economy, and to reflect the efforts of government, civil society, businesses, and households to meet Canada’s climate goals.</a:t>
            </a:r>
          </a:p>
        </p:txBody>
      </p:sp>
      <p:sp>
        <p:nvSpPr>
          <p:cNvPr id="9" name="TextBox 9"/>
          <p:cNvSpPr txBox="1"/>
          <p:nvPr/>
        </p:nvSpPr>
        <p:spPr>
          <a:xfrm>
            <a:off x="9632982" y="8583899"/>
            <a:ext cx="8022300" cy="825456"/>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To be included in the 2025 Progress Report on the 2030 ERP, and subsequent reports.</a:t>
            </a:r>
          </a:p>
        </p:txBody>
      </p:sp>
      <p:sp>
        <p:nvSpPr>
          <p:cNvPr id="10" name="TextBox 10"/>
          <p:cNvSpPr txBox="1"/>
          <p:nvPr/>
        </p:nvSpPr>
        <p:spPr>
          <a:xfrm>
            <a:off x="9661648" y="7205993"/>
            <a:ext cx="8022300" cy="825500"/>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Planned framework: 2-3 indicators per sector, drawing from </a:t>
            </a:r>
            <a:r>
              <a:rPr lang="en-US" sz="2500" b="1">
                <a:solidFill>
                  <a:srgbClr val="FA632A"/>
                </a:solidFill>
                <a:latin typeface="Public Sans Bold"/>
                <a:ea typeface="Public Sans Bold"/>
                <a:cs typeface="Public Sans Bold"/>
                <a:sym typeface="Public Sans Bold"/>
              </a:rPr>
              <a:t>existing, publicly available data</a:t>
            </a:r>
            <a:r>
              <a:rPr lang="en-US" sz="2500">
                <a:solidFill>
                  <a:srgbClr val="000000"/>
                </a:solidFill>
                <a:latin typeface="Public Sans"/>
                <a:ea typeface="Public Sans"/>
                <a:cs typeface="Public Sans"/>
                <a:sym typeface="Public Sans"/>
              </a:rPr>
              <a:t>.</a:t>
            </a:r>
          </a:p>
        </p:txBody>
      </p:sp>
      <p:sp>
        <p:nvSpPr>
          <p:cNvPr id="11" name="AutoShape 11">
            <a:extLst>
              <a:ext uri="{C183D7F6-B498-43B3-948B-1728B52AA6E4}">
                <adec:decorative xmlns:adec="http://schemas.microsoft.com/office/drawing/2017/decorative" val="1"/>
              </a:ext>
            </a:extLst>
          </p:cNvPr>
          <p:cNvSpPr/>
          <p:nvPr/>
        </p:nvSpPr>
        <p:spPr>
          <a:xfrm>
            <a:off x="8984198" y="7301483"/>
            <a:ext cx="319604" cy="285896"/>
          </a:xfrm>
          <a:prstGeom prst="rect">
            <a:avLst/>
          </a:prstGeom>
          <a:solidFill>
            <a:srgbClr val="FA632A">
              <a:alpha val="71765"/>
            </a:srgbClr>
          </a:solidFill>
        </p:spPr>
        <p:txBody>
          <a:bodyPr/>
          <a:lstStyle/>
          <a:p>
            <a:endParaRPr lang="en-US"/>
          </a:p>
        </p:txBody>
      </p:sp>
      <p:sp>
        <p:nvSpPr>
          <p:cNvPr id="12" name="AutoShape 12">
            <a:extLst>
              <a:ext uri="{C183D7F6-B498-43B3-948B-1728B52AA6E4}">
                <adec:decorative xmlns:adec="http://schemas.microsoft.com/office/drawing/2017/decorative" val="1"/>
              </a:ext>
            </a:extLst>
          </p:cNvPr>
          <p:cNvSpPr/>
          <p:nvPr/>
        </p:nvSpPr>
        <p:spPr>
          <a:xfrm>
            <a:off x="8984198" y="8679389"/>
            <a:ext cx="319604" cy="285896"/>
          </a:xfrm>
          <a:prstGeom prst="rect">
            <a:avLst/>
          </a:prstGeom>
          <a:solidFill>
            <a:srgbClr val="FA632A">
              <a:alpha val="71765"/>
            </a:srgbClr>
          </a:solidFill>
        </p:spPr>
        <p:txBody>
          <a:bodyPr/>
          <a:lstStyle/>
          <a:p>
            <a:endParaRPr lang="en-US"/>
          </a:p>
        </p:txBody>
      </p:sp>
      <p:sp>
        <p:nvSpPr>
          <p:cNvPr id="13" name="AutoShape 13">
            <a:extLst>
              <a:ext uri="{C183D7F6-B498-43B3-948B-1728B52AA6E4}">
                <adec:decorative xmlns:adec="http://schemas.microsoft.com/office/drawing/2017/decorative" val="1"/>
              </a:ext>
            </a:extLst>
          </p:cNvPr>
          <p:cNvSpPr/>
          <p:nvPr/>
        </p:nvSpPr>
        <p:spPr>
          <a:xfrm>
            <a:off x="1028700" y="4200091"/>
            <a:ext cx="5985172" cy="0"/>
          </a:xfrm>
          <a:prstGeom prst="line">
            <a:avLst/>
          </a:prstGeom>
          <a:ln w="104775"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7359" y="4302125"/>
            <a:ext cx="7638979" cy="1254107"/>
            <a:chOff x="0" y="0"/>
            <a:chExt cx="44110892" cy="7241775"/>
          </a:xfrm>
        </p:grpSpPr>
        <p:sp>
          <p:nvSpPr>
            <p:cNvPr id="3" name="Freeform 3"/>
            <p:cNvSpPr/>
            <p:nvPr/>
          </p:nvSpPr>
          <p:spPr>
            <a:xfrm>
              <a:off x="0" y="0"/>
              <a:ext cx="44110892" cy="7241775"/>
            </a:xfrm>
            <a:custGeom>
              <a:avLst/>
              <a:gdLst/>
              <a:ahLst/>
              <a:cxnLst/>
              <a:rect l="l" t="t" r="r" b="b"/>
              <a:pathLst>
                <a:path w="44110892" h="7241775">
                  <a:moveTo>
                    <a:pt x="0" y="0"/>
                  </a:moveTo>
                  <a:lnTo>
                    <a:pt x="0" y="7241775"/>
                  </a:lnTo>
                  <a:lnTo>
                    <a:pt x="44110892" y="7241775"/>
                  </a:lnTo>
                  <a:lnTo>
                    <a:pt x="44110892" y="0"/>
                  </a:lnTo>
                  <a:lnTo>
                    <a:pt x="0" y="0"/>
                  </a:lnTo>
                  <a:close/>
                  <a:moveTo>
                    <a:pt x="44049931" y="7180815"/>
                  </a:moveTo>
                  <a:lnTo>
                    <a:pt x="59690" y="7180815"/>
                  </a:lnTo>
                  <a:lnTo>
                    <a:pt x="59690" y="59690"/>
                  </a:lnTo>
                  <a:lnTo>
                    <a:pt x="44049931" y="59690"/>
                  </a:lnTo>
                  <a:lnTo>
                    <a:pt x="44049931" y="7180815"/>
                  </a:lnTo>
                  <a:close/>
                </a:path>
              </a:pathLst>
            </a:custGeom>
            <a:solidFill>
              <a:srgbClr val="191919"/>
            </a:solidFill>
          </p:spPr>
          <p:txBody>
            <a:bodyPr/>
            <a:lstStyle/>
            <a:p>
              <a:endParaRPr lang="en-US"/>
            </a:p>
          </p:txBody>
        </p:sp>
      </p:grpSp>
      <p:sp>
        <p:nvSpPr>
          <p:cNvPr id="4" name="AutoShape 4"/>
          <p:cNvSpPr/>
          <p:nvPr/>
        </p:nvSpPr>
        <p:spPr>
          <a:xfrm>
            <a:off x="9519614" y="4304826"/>
            <a:ext cx="7638979" cy="1251405"/>
          </a:xfrm>
          <a:prstGeom prst="rect">
            <a:avLst/>
          </a:prstGeom>
          <a:solidFill>
            <a:srgbClr val="012D1A"/>
          </a:solidFill>
        </p:spPr>
        <p:txBody>
          <a:bodyPr/>
          <a:lstStyle/>
          <a:p>
            <a:endParaRPr lang="en-US"/>
          </a:p>
        </p:txBody>
      </p:sp>
      <p:sp>
        <p:nvSpPr>
          <p:cNvPr id="5" name="AutoShape 5"/>
          <p:cNvSpPr/>
          <p:nvPr/>
        </p:nvSpPr>
        <p:spPr>
          <a:xfrm flipV="1">
            <a:off x="3525906" y="4504670"/>
            <a:ext cx="0" cy="84901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1240353" y="6155528"/>
            <a:ext cx="7638979" cy="1254107"/>
            <a:chOff x="0" y="0"/>
            <a:chExt cx="44110892" cy="7241775"/>
          </a:xfrm>
        </p:grpSpPr>
        <p:sp>
          <p:nvSpPr>
            <p:cNvPr id="7" name="Freeform 7"/>
            <p:cNvSpPr/>
            <p:nvPr/>
          </p:nvSpPr>
          <p:spPr>
            <a:xfrm>
              <a:off x="0" y="0"/>
              <a:ext cx="44110892" cy="7241775"/>
            </a:xfrm>
            <a:custGeom>
              <a:avLst/>
              <a:gdLst/>
              <a:ahLst/>
              <a:cxnLst/>
              <a:rect l="l" t="t" r="r" b="b"/>
              <a:pathLst>
                <a:path w="44110892" h="7241775">
                  <a:moveTo>
                    <a:pt x="0" y="0"/>
                  </a:moveTo>
                  <a:lnTo>
                    <a:pt x="0" y="7241775"/>
                  </a:lnTo>
                  <a:lnTo>
                    <a:pt x="44110892" y="7241775"/>
                  </a:lnTo>
                  <a:lnTo>
                    <a:pt x="44110892" y="0"/>
                  </a:lnTo>
                  <a:lnTo>
                    <a:pt x="0" y="0"/>
                  </a:lnTo>
                  <a:close/>
                  <a:moveTo>
                    <a:pt x="44049931" y="7180815"/>
                  </a:moveTo>
                  <a:lnTo>
                    <a:pt x="59690" y="7180815"/>
                  </a:lnTo>
                  <a:lnTo>
                    <a:pt x="59690" y="59690"/>
                  </a:lnTo>
                  <a:lnTo>
                    <a:pt x="44049931" y="59690"/>
                  </a:lnTo>
                  <a:lnTo>
                    <a:pt x="44049931" y="7180815"/>
                  </a:lnTo>
                  <a:close/>
                </a:path>
              </a:pathLst>
            </a:custGeom>
            <a:solidFill>
              <a:srgbClr val="191919"/>
            </a:solidFill>
          </p:spPr>
          <p:txBody>
            <a:bodyPr/>
            <a:lstStyle/>
            <a:p>
              <a:endParaRPr lang="en-US"/>
            </a:p>
          </p:txBody>
        </p:sp>
      </p:grpSp>
      <p:sp>
        <p:nvSpPr>
          <p:cNvPr id="8" name="AutoShape 8"/>
          <p:cNvSpPr/>
          <p:nvPr/>
        </p:nvSpPr>
        <p:spPr>
          <a:xfrm>
            <a:off x="9552608" y="6158230"/>
            <a:ext cx="7638979" cy="1251405"/>
          </a:xfrm>
          <a:prstGeom prst="rect">
            <a:avLst/>
          </a:prstGeom>
          <a:solidFill>
            <a:srgbClr val="012D1A"/>
          </a:solidFill>
        </p:spPr>
        <p:txBody>
          <a:bodyPr/>
          <a:lstStyle/>
          <a:p>
            <a:endParaRPr lang="en-US"/>
          </a:p>
        </p:txBody>
      </p:sp>
      <p:sp>
        <p:nvSpPr>
          <p:cNvPr id="9" name="AutoShape 9"/>
          <p:cNvSpPr/>
          <p:nvPr/>
        </p:nvSpPr>
        <p:spPr>
          <a:xfrm flipV="1">
            <a:off x="3544956" y="6359424"/>
            <a:ext cx="0" cy="84901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1240353" y="8009710"/>
            <a:ext cx="7638979" cy="1254107"/>
            <a:chOff x="0" y="0"/>
            <a:chExt cx="44110892" cy="7241775"/>
          </a:xfrm>
        </p:grpSpPr>
        <p:sp>
          <p:nvSpPr>
            <p:cNvPr id="11" name="Freeform 11"/>
            <p:cNvSpPr/>
            <p:nvPr/>
          </p:nvSpPr>
          <p:spPr>
            <a:xfrm>
              <a:off x="0" y="0"/>
              <a:ext cx="44110892" cy="7241775"/>
            </a:xfrm>
            <a:custGeom>
              <a:avLst/>
              <a:gdLst/>
              <a:ahLst/>
              <a:cxnLst/>
              <a:rect l="l" t="t" r="r" b="b"/>
              <a:pathLst>
                <a:path w="44110892" h="7241775">
                  <a:moveTo>
                    <a:pt x="0" y="0"/>
                  </a:moveTo>
                  <a:lnTo>
                    <a:pt x="0" y="7241775"/>
                  </a:lnTo>
                  <a:lnTo>
                    <a:pt x="44110892" y="7241775"/>
                  </a:lnTo>
                  <a:lnTo>
                    <a:pt x="44110892" y="0"/>
                  </a:lnTo>
                  <a:lnTo>
                    <a:pt x="0" y="0"/>
                  </a:lnTo>
                  <a:close/>
                  <a:moveTo>
                    <a:pt x="44049931" y="7180815"/>
                  </a:moveTo>
                  <a:lnTo>
                    <a:pt x="59690" y="7180815"/>
                  </a:lnTo>
                  <a:lnTo>
                    <a:pt x="59690" y="59690"/>
                  </a:lnTo>
                  <a:lnTo>
                    <a:pt x="44049931" y="59690"/>
                  </a:lnTo>
                  <a:lnTo>
                    <a:pt x="44049931" y="7180815"/>
                  </a:lnTo>
                  <a:close/>
                </a:path>
              </a:pathLst>
            </a:custGeom>
            <a:solidFill>
              <a:srgbClr val="191919"/>
            </a:solidFill>
          </p:spPr>
          <p:txBody>
            <a:bodyPr/>
            <a:lstStyle/>
            <a:p>
              <a:endParaRPr lang="en-US"/>
            </a:p>
          </p:txBody>
        </p:sp>
      </p:grpSp>
      <p:sp>
        <p:nvSpPr>
          <p:cNvPr id="12" name="AutoShape 12"/>
          <p:cNvSpPr/>
          <p:nvPr/>
        </p:nvSpPr>
        <p:spPr>
          <a:xfrm>
            <a:off x="9552608" y="8012411"/>
            <a:ext cx="7638979" cy="1251405"/>
          </a:xfrm>
          <a:prstGeom prst="rect">
            <a:avLst/>
          </a:prstGeom>
          <a:solidFill>
            <a:srgbClr val="012D1A"/>
          </a:solidFill>
        </p:spPr>
        <p:txBody>
          <a:bodyPr/>
          <a:lstStyle/>
          <a:p>
            <a:endParaRPr lang="en-US"/>
          </a:p>
        </p:txBody>
      </p:sp>
      <p:sp>
        <p:nvSpPr>
          <p:cNvPr id="13" name="AutoShape 13"/>
          <p:cNvSpPr/>
          <p:nvPr/>
        </p:nvSpPr>
        <p:spPr>
          <a:xfrm flipV="1">
            <a:off x="3564006" y="8213606"/>
            <a:ext cx="0" cy="84901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4" name="Group 14"/>
          <p:cNvGrpSpPr/>
          <p:nvPr/>
        </p:nvGrpSpPr>
        <p:grpSpPr>
          <a:xfrm>
            <a:off x="8910500" y="4658053"/>
            <a:ext cx="544952" cy="544952"/>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en-US"/>
            </a:p>
          </p:txBody>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00"/>
                </a:lnSpc>
              </a:pPr>
              <a:endParaRPr/>
            </a:p>
          </p:txBody>
        </p:sp>
      </p:grpSp>
      <p:sp>
        <p:nvSpPr>
          <p:cNvPr id="17" name="TextBox 17"/>
          <p:cNvSpPr txBox="1"/>
          <p:nvPr/>
        </p:nvSpPr>
        <p:spPr>
          <a:xfrm>
            <a:off x="817443" y="1019175"/>
            <a:ext cx="16653114" cy="1238250"/>
          </a:xfrm>
          <a:prstGeom prst="rect">
            <a:avLst/>
          </a:prstGeom>
        </p:spPr>
        <p:txBody>
          <a:bodyPr lIns="0" tIns="0" rIns="0" bIns="0" rtlCol="0" anchor="t">
            <a:spAutoFit/>
          </a:bodyPr>
          <a:lstStyle/>
          <a:p>
            <a:pPr algn="l">
              <a:lnSpc>
                <a:spcPts val="9720"/>
              </a:lnSpc>
            </a:pPr>
            <a:r>
              <a:rPr lang="en-US" sz="8100" dirty="0">
                <a:solidFill>
                  <a:srgbClr val="012D1A"/>
                </a:solidFill>
                <a:latin typeface="Public Sans"/>
                <a:ea typeface="Public Sans"/>
                <a:cs typeface="Public Sans"/>
                <a:sym typeface="Public Sans"/>
              </a:rPr>
              <a:t>Sector-Level Secondary Indicators</a:t>
            </a:r>
          </a:p>
        </p:txBody>
      </p:sp>
      <p:sp>
        <p:nvSpPr>
          <p:cNvPr id="18" name="TextBox 18"/>
          <p:cNvSpPr txBox="1"/>
          <p:nvPr/>
        </p:nvSpPr>
        <p:spPr>
          <a:xfrm>
            <a:off x="1839723" y="4771314"/>
            <a:ext cx="1362333" cy="370884"/>
          </a:xfrm>
          <a:prstGeom prst="rect">
            <a:avLst/>
          </a:prstGeom>
        </p:spPr>
        <p:txBody>
          <a:bodyPr lIns="0" tIns="0" rIns="0" bIns="0" rtlCol="0" anchor="t">
            <a:spAutoFit/>
          </a:bodyPr>
          <a:lstStyle/>
          <a:p>
            <a:pPr algn="l">
              <a:lnSpc>
                <a:spcPts val="2990"/>
              </a:lnSpc>
            </a:pPr>
            <a:r>
              <a:rPr lang="en-US" sz="2300" b="1">
                <a:solidFill>
                  <a:srgbClr val="14110F"/>
                </a:solidFill>
                <a:latin typeface="Public Sans Bold"/>
                <a:ea typeface="Public Sans Bold"/>
                <a:cs typeface="Public Sans Bold"/>
                <a:sym typeface="Public Sans Bold"/>
              </a:rPr>
              <a:t>Buildings</a:t>
            </a:r>
          </a:p>
        </p:txBody>
      </p:sp>
      <p:sp>
        <p:nvSpPr>
          <p:cNvPr id="19" name="TextBox 19"/>
          <p:cNvSpPr txBox="1"/>
          <p:nvPr/>
        </p:nvSpPr>
        <p:spPr>
          <a:xfrm>
            <a:off x="3654837" y="4579884"/>
            <a:ext cx="5057708" cy="660488"/>
          </a:xfrm>
          <a:prstGeom prst="rect">
            <a:avLst/>
          </a:prstGeom>
        </p:spPr>
        <p:txBody>
          <a:bodyPr lIns="0" tIns="0" rIns="0" bIns="0" rtlCol="0" anchor="t">
            <a:spAutoFit/>
          </a:bodyPr>
          <a:lstStyle/>
          <a:p>
            <a:pPr algn="l">
              <a:lnSpc>
                <a:spcPts val="2600"/>
              </a:lnSpc>
            </a:pPr>
            <a:r>
              <a:rPr lang="en-US" sz="2000" b="1" dirty="0">
                <a:solidFill>
                  <a:srgbClr val="012D1A"/>
                </a:solidFill>
                <a:latin typeface="Public Sans Bold"/>
                <a:ea typeface="Public Sans Bold"/>
                <a:cs typeface="Public Sans Bold"/>
                <a:sym typeface="Public Sans Bold"/>
              </a:rPr>
              <a:t>Percentage of heating systems that are heat pumps in residential buildings </a:t>
            </a:r>
          </a:p>
        </p:txBody>
      </p:sp>
      <p:sp>
        <p:nvSpPr>
          <p:cNvPr id="20" name="TextBox 20"/>
          <p:cNvSpPr txBox="1"/>
          <p:nvPr/>
        </p:nvSpPr>
        <p:spPr>
          <a:xfrm>
            <a:off x="9723308" y="4417937"/>
            <a:ext cx="7231591" cy="984382"/>
          </a:xfrm>
          <a:prstGeom prst="rect">
            <a:avLst/>
          </a:prstGeom>
        </p:spPr>
        <p:txBody>
          <a:bodyPr lIns="0" tIns="0" rIns="0" bIns="0" rtlCol="0" anchor="t">
            <a:spAutoFit/>
          </a:bodyPr>
          <a:lstStyle/>
          <a:p>
            <a:pPr algn="l">
              <a:lnSpc>
                <a:spcPts val="2600"/>
              </a:lnSpc>
            </a:pPr>
            <a:r>
              <a:rPr lang="en-US" sz="2000" dirty="0">
                <a:solidFill>
                  <a:srgbClr val="FFFFFF"/>
                </a:solidFill>
                <a:latin typeface="Public Sans"/>
                <a:ea typeface="Public Sans"/>
                <a:cs typeface="Public Sans"/>
                <a:sym typeface="Public Sans"/>
              </a:rPr>
              <a:t>Increase in the number of heat pumps in Canada’s residential buildings to improve energy efficiency and reduce emissions from residential homes</a:t>
            </a:r>
          </a:p>
        </p:txBody>
      </p:sp>
      <p:sp>
        <p:nvSpPr>
          <p:cNvPr id="21" name="TextBox 21"/>
          <p:cNvSpPr txBox="1"/>
          <p:nvPr/>
        </p:nvSpPr>
        <p:spPr>
          <a:xfrm>
            <a:off x="8108179" y="2639292"/>
            <a:ext cx="2071641" cy="490855"/>
          </a:xfrm>
          <a:prstGeom prst="rect">
            <a:avLst/>
          </a:prstGeom>
        </p:spPr>
        <p:txBody>
          <a:bodyPr lIns="0" tIns="0" rIns="0" bIns="0" rtlCol="0" anchor="t">
            <a:spAutoFit/>
          </a:bodyPr>
          <a:lstStyle/>
          <a:p>
            <a:pPr algn="l">
              <a:lnSpc>
                <a:spcPts val="3739"/>
              </a:lnSpc>
            </a:pPr>
            <a:r>
              <a:rPr lang="en-US" sz="3399" b="1">
                <a:solidFill>
                  <a:srgbClr val="14110F"/>
                </a:solidFill>
                <a:latin typeface="Public Sans Bold"/>
                <a:ea typeface="Public Sans Bold"/>
                <a:cs typeface="Public Sans Bold"/>
                <a:sym typeface="Public Sans Bold"/>
              </a:rPr>
              <a:t>Examples</a:t>
            </a:r>
          </a:p>
        </p:txBody>
      </p:sp>
      <p:sp>
        <p:nvSpPr>
          <p:cNvPr id="22" name="TextBox 22"/>
          <p:cNvSpPr txBox="1"/>
          <p:nvPr/>
        </p:nvSpPr>
        <p:spPr>
          <a:xfrm>
            <a:off x="1751975" y="6604759"/>
            <a:ext cx="1469131" cy="370884"/>
          </a:xfrm>
          <a:prstGeom prst="rect">
            <a:avLst/>
          </a:prstGeom>
        </p:spPr>
        <p:txBody>
          <a:bodyPr lIns="0" tIns="0" rIns="0" bIns="0" rtlCol="0" anchor="t">
            <a:spAutoFit/>
          </a:bodyPr>
          <a:lstStyle/>
          <a:p>
            <a:pPr algn="l">
              <a:lnSpc>
                <a:spcPts val="2990"/>
              </a:lnSpc>
            </a:pPr>
            <a:r>
              <a:rPr lang="en-US" sz="2300" b="1">
                <a:solidFill>
                  <a:srgbClr val="14110F"/>
                </a:solidFill>
                <a:latin typeface="Public Sans Bold"/>
                <a:ea typeface="Public Sans Bold"/>
                <a:cs typeface="Public Sans Bold"/>
                <a:sym typeface="Public Sans Bold"/>
              </a:rPr>
              <a:t>Electricity</a:t>
            </a:r>
          </a:p>
        </p:txBody>
      </p:sp>
      <p:sp>
        <p:nvSpPr>
          <p:cNvPr id="23" name="TextBox 23"/>
          <p:cNvSpPr txBox="1"/>
          <p:nvPr/>
        </p:nvSpPr>
        <p:spPr>
          <a:xfrm>
            <a:off x="3687831" y="6321324"/>
            <a:ext cx="5057708" cy="984382"/>
          </a:xfrm>
          <a:prstGeom prst="rect">
            <a:avLst/>
          </a:prstGeom>
        </p:spPr>
        <p:txBody>
          <a:bodyPr lIns="0" tIns="0" rIns="0" bIns="0" rtlCol="0" anchor="t">
            <a:spAutoFit/>
          </a:bodyPr>
          <a:lstStyle/>
          <a:p>
            <a:pPr algn="l">
              <a:lnSpc>
                <a:spcPts val="2600"/>
              </a:lnSpc>
            </a:pPr>
            <a:r>
              <a:rPr lang="en-US" sz="2000" b="1" dirty="0">
                <a:solidFill>
                  <a:srgbClr val="012D1A"/>
                </a:solidFill>
                <a:latin typeface="Public Sans Bold"/>
                <a:ea typeface="Public Sans Bold"/>
                <a:cs typeface="Public Sans Bold"/>
                <a:sym typeface="Public Sans Bold"/>
              </a:rPr>
              <a:t>Proportion of electricity generated from renewable and non-greenhouse gas-emitting sources in Canada</a:t>
            </a:r>
          </a:p>
        </p:txBody>
      </p:sp>
      <p:sp>
        <p:nvSpPr>
          <p:cNvPr id="24" name="TextBox 24"/>
          <p:cNvSpPr txBox="1"/>
          <p:nvPr/>
        </p:nvSpPr>
        <p:spPr>
          <a:xfrm>
            <a:off x="9723308" y="6617142"/>
            <a:ext cx="7231591" cy="336594"/>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Canadians have access to clean and renewable energy</a:t>
            </a:r>
          </a:p>
        </p:txBody>
      </p:sp>
      <p:sp>
        <p:nvSpPr>
          <p:cNvPr id="25" name="TextBox 25"/>
          <p:cNvSpPr txBox="1"/>
          <p:nvPr/>
        </p:nvSpPr>
        <p:spPr>
          <a:xfrm>
            <a:off x="1330881" y="8437034"/>
            <a:ext cx="2109034" cy="370884"/>
          </a:xfrm>
          <a:prstGeom prst="rect">
            <a:avLst/>
          </a:prstGeom>
        </p:spPr>
        <p:txBody>
          <a:bodyPr lIns="0" tIns="0" rIns="0" bIns="0" rtlCol="0" anchor="t">
            <a:spAutoFit/>
          </a:bodyPr>
          <a:lstStyle/>
          <a:p>
            <a:pPr algn="l">
              <a:lnSpc>
                <a:spcPts val="2990"/>
              </a:lnSpc>
            </a:pPr>
            <a:r>
              <a:rPr lang="en-US" sz="2300" b="1">
                <a:solidFill>
                  <a:srgbClr val="14110F"/>
                </a:solidFill>
                <a:latin typeface="Public Sans Bold"/>
                <a:ea typeface="Public Sans Bold"/>
                <a:cs typeface="Public Sans Bold"/>
                <a:sym typeface="Public Sans Bold"/>
              </a:rPr>
              <a:t>Transportation</a:t>
            </a:r>
          </a:p>
        </p:txBody>
      </p:sp>
      <p:sp>
        <p:nvSpPr>
          <p:cNvPr id="26" name="TextBox 26"/>
          <p:cNvSpPr txBox="1"/>
          <p:nvPr/>
        </p:nvSpPr>
        <p:spPr>
          <a:xfrm>
            <a:off x="3687831" y="8287469"/>
            <a:ext cx="4849680" cy="660488"/>
          </a:xfrm>
          <a:prstGeom prst="rect">
            <a:avLst/>
          </a:prstGeom>
        </p:spPr>
        <p:txBody>
          <a:bodyPr lIns="0" tIns="0" rIns="0" bIns="0" rtlCol="0" anchor="t">
            <a:spAutoFit/>
          </a:bodyPr>
          <a:lstStyle/>
          <a:p>
            <a:pPr algn="l">
              <a:lnSpc>
                <a:spcPts val="2600"/>
              </a:lnSpc>
            </a:pPr>
            <a:r>
              <a:rPr lang="en-US" sz="2000" b="1" dirty="0">
                <a:solidFill>
                  <a:srgbClr val="012D1A"/>
                </a:solidFill>
                <a:latin typeface="Public Sans Bold"/>
                <a:ea typeface="Public Sans Bold"/>
                <a:cs typeface="Public Sans Bold"/>
                <a:sym typeface="Public Sans Bold"/>
              </a:rPr>
              <a:t>Light-duty zero-emission vehicle (ZEV) market share (percentage of new sales) </a:t>
            </a:r>
          </a:p>
        </p:txBody>
      </p:sp>
      <p:sp>
        <p:nvSpPr>
          <p:cNvPr id="27" name="TextBox 27"/>
          <p:cNvSpPr txBox="1"/>
          <p:nvPr/>
        </p:nvSpPr>
        <p:spPr>
          <a:xfrm>
            <a:off x="9756302" y="8288820"/>
            <a:ext cx="7231591" cy="660488"/>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Accelerate the switch to zero-emission on-road vehicles to reduce emissions from on-road transportation</a:t>
            </a:r>
          </a:p>
        </p:txBody>
      </p:sp>
      <p:sp>
        <p:nvSpPr>
          <p:cNvPr id="28" name="TextBox 28"/>
          <p:cNvSpPr txBox="1"/>
          <p:nvPr/>
        </p:nvSpPr>
        <p:spPr>
          <a:xfrm>
            <a:off x="3991028" y="3716799"/>
            <a:ext cx="2071641" cy="428603"/>
          </a:xfrm>
          <a:prstGeom prst="rect">
            <a:avLst/>
          </a:prstGeom>
        </p:spPr>
        <p:txBody>
          <a:bodyPr lIns="0" tIns="0" rIns="0" bIns="0" rtlCol="0" anchor="t">
            <a:spAutoFit/>
          </a:bodyPr>
          <a:lstStyle/>
          <a:p>
            <a:pPr algn="l">
              <a:lnSpc>
                <a:spcPts val="3299"/>
              </a:lnSpc>
            </a:pPr>
            <a:r>
              <a:rPr lang="en-US" sz="2999" b="1">
                <a:solidFill>
                  <a:srgbClr val="14110F"/>
                </a:solidFill>
                <a:latin typeface="Public Sans Bold"/>
                <a:ea typeface="Public Sans Bold"/>
                <a:cs typeface="Public Sans Bold"/>
                <a:sym typeface="Public Sans Bold"/>
              </a:rPr>
              <a:t>Indicators</a:t>
            </a:r>
          </a:p>
        </p:txBody>
      </p:sp>
      <p:sp>
        <p:nvSpPr>
          <p:cNvPr id="29" name="TextBox 29"/>
          <p:cNvSpPr txBox="1"/>
          <p:nvPr/>
        </p:nvSpPr>
        <p:spPr>
          <a:xfrm>
            <a:off x="11687210" y="3716799"/>
            <a:ext cx="3369775" cy="428603"/>
          </a:xfrm>
          <a:prstGeom prst="rect">
            <a:avLst/>
          </a:prstGeom>
        </p:spPr>
        <p:txBody>
          <a:bodyPr lIns="0" tIns="0" rIns="0" bIns="0" rtlCol="0" anchor="t">
            <a:spAutoFit/>
          </a:bodyPr>
          <a:lstStyle/>
          <a:p>
            <a:pPr algn="l">
              <a:lnSpc>
                <a:spcPts val="3299"/>
              </a:lnSpc>
            </a:pPr>
            <a:r>
              <a:rPr lang="en-US" sz="2999" b="1">
                <a:solidFill>
                  <a:srgbClr val="14110F"/>
                </a:solidFill>
                <a:latin typeface="Public Sans Bold"/>
                <a:ea typeface="Public Sans Bold"/>
                <a:cs typeface="Public Sans Bold"/>
                <a:sym typeface="Public Sans Bold"/>
              </a:rPr>
              <a:t>Desired Outcomes</a:t>
            </a:r>
          </a:p>
        </p:txBody>
      </p:sp>
      <p:grpSp>
        <p:nvGrpSpPr>
          <p:cNvPr id="30" name="Group 30"/>
          <p:cNvGrpSpPr/>
          <p:nvPr/>
        </p:nvGrpSpPr>
        <p:grpSpPr>
          <a:xfrm>
            <a:off x="8943494" y="6540898"/>
            <a:ext cx="544952" cy="544952"/>
            <a:chOff x="0" y="0"/>
            <a:chExt cx="812800" cy="812800"/>
          </a:xfrm>
        </p:grpSpPr>
        <p:sp>
          <p:nvSpPr>
            <p:cNvPr id="31" name="Freeform 3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en-US"/>
            </a:p>
          </p:txBody>
        </p:sp>
        <p:sp>
          <p:nvSpPr>
            <p:cNvPr id="32" name="TextBox 32"/>
            <p:cNvSpPr txBox="1"/>
            <p:nvPr/>
          </p:nvSpPr>
          <p:spPr>
            <a:xfrm>
              <a:off x="0" y="165100"/>
              <a:ext cx="711200" cy="444500"/>
            </a:xfrm>
            <a:prstGeom prst="rect">
              <a:avLst/>
            </a:prstGeom>
          </p:spPr>
          <p:txBody>
            <a:bodyPr lIns="50800" tIns="50800" rIns="50800" bIns="50800" rtlCol="0" anchor="ctr"/>
            <a:lstStyle/>
            <a:p>
              <a:pPr algn="ctr">
                <a:lnSpc>
                  <a:spcPts val="2600"/>
                </a:lnSpc>
              </a:pPr>
              <a:endParaRPr/>
            </a:p>
          </p:txBody>
        </p:sp>
      </p:grpSp>
      <p:grpSp>
        <p:nvGrpSpPr>
          <p:cNvPr id="33" name="Group 33"/>
          <p:cNvGrpSpPr/>
          <p:nvPr/>
        </p:nvGrpSpPr>
        <p:grpSpPr>
          <a:xfrm>
            <a:off x="8943494" y="8364287"/>
            <a:ext cx="544952" cy="544952"/>
            <a:chOff x="0" y="0"/>
            <a:chExt cx="812800" cy="812800"/>
          </a:xfrm>
        </p:grpSpPr>
        <p:sp>
          <p:nvSpPr>
            <p:cNvPr id="34" name="Freeform 3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en-US"/>
            </a:p>
          </p:txBody>
        </p:sp>
        <p:sp>
          <p:nvSpPr>
            <p:cNvPr id="35" name="TextBox 35"/>
            <p:cNvSpPr txBox="1"/>
            <p:nvPr/>
          </p:nvSpPr>
          <p:spPr>
            <a:xfrm>
              <a:off x="0" y="165100"/>
              <a:ext cx="711200" cy="444500"/>
            </a:xfrm>
            <a:prstGeom prst="rect">
              <a:avLst/>
            </a:prstGeom>
          </p:spPr>
          <p:txBody>
            <a:bodyPr lIns="50800" tIns="50800" rIns="50800" bIns="50800" rtlCol="0" anchor="ctr"/>
            <a:lstStyle/>
            <a:p>
              <a:pPr algn="ctr">
                <a:lnSpc>
                  <a:spcPts val="2600"/>
                </a:lnSpc>
              </a:pPr>
              <a:endParaRPr/>
            </a:p>
          </p:txBody>
        </p:sp>
      </p:grpSp>
      <p:sp>
        <p:nvSpPr>
          <p:cNvPr id="36" name="AutoShape 36"/>
          <p:cNvSpPr/>
          <p:nvPr/>
        </p:nvSpPr>
        <p:spPr>
          <a:xfrm>
            <a:off x="10344261" y="2911937"/>
            <a:ext cx="6847326" cy="0"/>
          </a:xfrm>
          <a:prstGeom prst="line">
            <a:avLst/>
          </a:prstGeom>
          <a:ln w="66675" cap="flat">
            <a:solidFill>
              <a:srgbClr val="012D1A"/>
            </a:solidFill>
            <a:prstDash val="solid"/>
            <a:headEnd type="none" w="sm" len="sm"/>
            <a:tailEnd type="none" w="sm" len="sm"/>
          </a:ln>
        </p:spPr>
        <p:txBody>
          <a:bodyPr/>
          <a:lstStyle/>
          <a:p>
            <a:endParaRPr lang="en-US"/>
          </a:p>
        </p:txBody>
      </p:sp>
      <p:sp>
        <p:nvSpPr>
          <p:cNvPr id="37" name="AutoShape 37"/>
          <p:cNvSpPr/>
          <p:nvPr/>
        </p:nvSpPr>
        <p:spPr>
          <a:xfrm flipV="1">
            <a:off x="1207359" y="2911937"/>
            <a:ext cx="6738895" cy="0"/>
          </a:xfrm>
          <a:prstGeom prst="line">
            <a:avLst/>
          </a:prstGeom>
          <a:ln w="66675" cap="flat">
            <a:solidFill>
              <a:srgbClr val="012D1A"/>
            </a:solidFill>
            <a:prstDash val="solid"/>
            <a:headEnd type="none" w="sm" len="sm"/>
            <a:tailEnd type="none" w="sm" len="sm"/>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grpSp>
        <p:nvGrpSpPr>
          <p:cNvPr id="2" name="Group 2"/>
          <p:cNvGrpSpPr/>
          <p:nvPr/>
        </p:nvGrpSpPr>
        <p:grpSpPr>
          <a:xfrm>
            <a:off x="1683144" y="1729259"/>
            <a:ext cx="12753867" cy="2271241"/>
            <a:chOff x="0" y="0"/>
            <a:chExt cx="17005156" cy="3028321"/>
          </a:xfrm>
        </p:grpSpPr>
        <p:sp>
          <p:nvSpPr>
            <p:cNvPr id="3" name="TextBox 3"/>
            <p:cNvSpPr txBox="1"/>
            <p:nvPr/>
          </p:nvSpPr>
          <p:spPr>
            <a:xfrm>
              <a:off x="0" y="-9525"/>
              <a:ext cx="17005156" cy="1838325"/>
            </a:xfrm>
            <a:prstGeom prst="rect">
              <a:avLst/>
            </a:prstGeom>
          </p:spPr>
          <p:txBody>
            <a:bodyPr lIns="0" tIns="0" rIns="0" bIns="0" rtlCol="0" anchor="t">
              <a:spAutoFit/>
            </a:bodyPr>
            <a:lstStyle/>
            <a:p>
              <a:pPr algn="l">
                <a:lnSpc>
                  <a:spcPts val="10800"/>
                </a:lnSpc>
              </a:pPr>
              <a:r>
                <a:rPr lang="en-US" sz="9000" dirty="0">
                  <a:solidFill>
                    <a:schemeClr val="bg1"/>
                  </a:solidFill>
                  <a:latin typeface="Public Sans"/>
                  <a:ea typeface="Public Sans"/>
                  <a:cs typeface="Public Sans"/>
                  <a:sym typeface="Public Sans"/>
                </a:rPr>
                <a:t>Points of Discussion</a:t>
              </a:r>
            </a:p>
          </p:txBody>
        </p:sp>
        <p:sp>
          <p:nvSpPr>
            <p:cNvPr id="4" name="TextBox 4"/>
            <p:cNvSpPr txBox="1"/>
            <p:nvPr/>
          </p:nvSpPr>
          <p:spPr>
            <a:xfrm>
              <a:off x="0" y="2371096"/>
              <a:ext cx="17005156" cy="657225"/>
            </a:xfrm>
            <a:prstGeom prst="rect">
              <a:avLst/>
            </a:prstGeom>
          </p:spPr>
          <p:txBody>
            <a:bodyPr lIns="0" tIns="0" rIns="0" bIns="0" rtlCol="0" anchor="t">
              <a:spAutoFit/>
            </a:bodyPr>
            <a:lstStyle/>
            <a:p>
              <a:pPr algn="l">
                <a:lnSpc>
                  <a:spcPts val="3900"/>
                </a:lnSpc>
              </a:pPr>
              <a:endParaRPr/>
            </a:p>
          </p:txBody>
        </p:sp>
      </p:grpSp>
      <p:grpSp>
        <p:nvGrpSpPr>
          <p:cNvPr id="5" name="Group 5"/>
          <p:cNvGrpSpPr/>
          <p:nvPr/>
        </p:nvGrpSpPr>
        <p:grpSpPr>
          <a:xfrm>
            <a:off x="4511871" y="5928228"/>
            <a:ext cx="4880089" cy="979488"/>
            <a:chOff x="0" y="0"/>
            <a:chExt cx="6506785" cy="1305983"/>
          </a:xfrm>
        </p:grpSpPr>
        <p:sp>
          <p:nvSpPr>
            <p:cNvPr id="6" name="TextBox 6"/>
            <p:cNvSpPr txBox="1"/>
            <p:nvPr/>
          </p:nvSpPr>
          <p:spPr>
            <a:xfrm>
              <a:off x="0" y="-9525"/>
              <a:ext cx="1134891" cy="1025525"/>
            </a:xfrm>
            <a:prstGeom prst="rect">
              <a:avLst/>
            </a:prstGeom>
          </p:spPr>
          <p:txBody>
            <a:bodyPr lIns="0" tIns="0" rIns="0" bIns="0" rtlCol="0" anchor="t">
              <a:spAutoFit/>
            </a:bodyPr>
            <a:lstStyle/>
            <a:p>
              <a:pPr algn="l">
                <a:lnSpc>
                  <a:spcPts val="6000"/>
                </a:lnSpc>
              </a:pPr>
              <a:r>
                <a:rPr lang="en-US" sz="5000">
                  <a:solidFill>
                    <a:srgbClr val="FA632A"/>
                  </a:solidFill>
                  <a:latin typeface="Public Sans"/>
                  <a:ea typeface="Public Sans"/>
                  <a:cs typeface="Public Sans"/>
                  <a:sym typeface="Public Sans"/>
                </a:rPr>
                <a:t>01</a:t>
              </a:r>
            </a:p>
          </p:txBody>
        </p:sp>
        <p:sp>
          <p:nvSpPr>
            <p:cNvPr id="7" name="TextBox 7"/>
            <p:cNvSpPr txBox="1"/>
            <p:nvPr/>
          </p:nvSpPr>
          <p:spPr>
            <a:xfrm>
              <a:off x="1636110" y="218017"/>
              <a:ext cx="4870675" cy="1087967"/>
            </a:xfrm>
            <a:prstGeom prst="rect">
              <a:avLst/>
            </a:prstGeom>
          </p:spPr>
          <p:txBody>
            <a:bodyPr lIns="0" tIns="0" rIns="0" bIns="0" rtlCol="0" anchor="t">
              <a:spAutoFit/>
            </a:bodyPr>
            <a:lstStyle/>
            <a:p>
              <a:pPr algn="l">
                <a:lnSpc>
                  <a:spcPts val="3250"/>
                </a:lnSpc>
              </a:pPr>
              <a:r>
                <a:rPr lang="en-US" sz="2500">
                  <a:solidFill>
                    <a:srgbClr val="FFFFFF"/>
                  </a:solidFill>
                  <a:latin typeface="Public Sans"/>
                  <a:ea typeface="Public Sans"/>
                  <a:cs typeface="Public Sans"/>
                  <a:sym typeface="Public Sans"/>
                </a:rPr>
                <a:t>Net-Zero and Milestone Targets</a:t>
              </a:r>
            </a:p>
          </p:txBody>
        </p:sp>
      </p:grpSp>
      <p:grpSp>
        <p:nvGrpSpPr>
          <p:cNvPr id="8" name="Group 8"/>
          <p:cNvGrpSpPr/>
          <p:nvPr/>
        </p:nvGrpSpPr>
        <p:grpSpPr>
          <a:xfrm>
            <a:off x="4511871" y="7795741"/>
            <a:ext cx="4880089" cy="762000"/>
            <a:chOff x="0" y="0"/>
            <a:chExt cx="6506785" cy="1016000"/>
          </a:xfrm>
        </p:grpSpPr>
        <p:sp>
          <p:nvSpPr>
            <p:cNvPr id="9" name="TextBox 9"/>
            <p:cNvSpPr txBox="1"/>
            <p:nvPr/>
          </p:nvSpPr>
          <p:spPr>
            <a:xfrm>
              <a:off x="0" y="-9525"/>
              <a:ext cx="1134891" cy="1025525"/>
            </a:xfrm>
            <a:prstGeom prst="rect">
              <a:avLst/>
            </a:prstGeom>
          </p:spPr>
          <p:txBody>
            <a:bodyPr lIns="0" tIns="0" rIns="0" bIns="0" rtlCol="0" anchor="t">
              <a:spAutoFit/>
            </a:bodyPr>
            <a:lstStyle/>
            <a:p>
              <a:pPr algn="l">
                <a:lnSpc>
                  <a:spcPts val="6000"/>
                </a:lnSpc>
              </a:pPr>
              <a:r>
                <a:rPr lang="en-US" sz="5000">
                  <a:solidFill>
                    <a:srgbClr val="FA632A"/>
                  </a:solidFill>
                  <a:latin typeface="Public Sans"/>
                  <a:ea typeface="Public Sans"/>
                  <a:cs typeface="Public Sans"/>
                  <a:sym typeface="Public Sans"/>
                </a:rPr>
                <a:t>02</a:t>
              </a:r>
            </a:p>
          </p:txBody>
        </p:sp>
        <p:sp>
          <p:nvSpPr>
            <p:cNvPr id="10" name="TextBox 10"/>
            <p:cNvSpPr txBox="1"/>
            <p:nvPr/>
          </p:nvSpPr>
          <p:spPr>
            <a:xfrm>
              <a:off x="1636110" y="218017"/>
              <a:ext cx="4870675" cy="541837"/>
            </a:xfrm>
            <a:prstGeom prst="rect">
              <a:avLst/>
            </a:prstGeom>
          </p:spPr>
          <p:txBody>
            <a:bodyPr lIns="0" tIns="0" rIns="0" bIns="0" rtlCol="0" anchor="t">
              <a:spAutoFit/>
            </a:bodyPr>
            <a:lstStyle/>
            <a:p>
              <a:pPr algn="l">
                <a:lnSpc>
                  <a:spcPts val="3250"/>
                </a:lnSpc>
              </a:pPr>
              <a:r>
                <a:rPr lang="en-US" sz="2500">
                  <a:solidFill>
                    <a:srgbClr val="FFFFFF"/>
                  </a:solidFill>
                  <a:latin typeface="Public Sans"/>
                  <a:ea typeface="Public Sans"/>
                  <a:cs typeface="Public Sans"/>
                  <a:sym typeface="Public Sans"/>
                </a:rPr>
                <a:t>Measuring Progress</a:t>
              </a:r>
            </a:p>
          </p:txBody>
        </p:sp>
      </p:grpSp>
      <p:grpSp>
        <p:nvGrpSpPr>
          <p:cNvPr id="11" name="Group 11"/>
          <p:cNvGrpSpPr/>
          <p:nvPr/>
        </p:nvGrpSpPr>
        <p:grpSpPr>
          <a:xfrm>
            <a:off x="11724767" y="5928228"/>
            <a:ext cx="4880089" cy="762000"/>
            <a:chOff x="0" y="0"/>
            <a:chExt cx="6506785" cy="1016000"/>
          </a:xfrm>
        </p:grpSpPr>
        <p:sp>
          <p:nvSpPr>
            <p:cNvPr id="12" name="TextBox 12"/>
            <p:cNvSpPr txBox="1"/>
            <p:nvPr/>
          </p:nvSpPr>
          <p:spPr>
            <a:xfrm>
              <a:off x="0" y="-9525"/>
              <a:ext cx="1134891" cy="1025525"/>
            </a:xfrm>
            <a:prstGeom prst="rect">
              <a:avLst/>
            </a:prstGeom>
          </p:spPr>
          <p:txBody>
            <a:bodyPr lIns="0" tIns="0" rIns="0" bIns="0" rtlCol="0" anchor="t">
              <a:spAutoFit/>
            </a:bodyPr>
            <a:lstStyle/>
            <a:p>
              <a:pPr algn="l">
                <a:lnSpc>
                  <a:spcPts val="6000"/>
                </a:lnSpc>
              </a:pPr>
              <a:r>
                <a:rPr lang="en-US" sz="5000">
                  <a:solidFill>
                    <a:srgbClr val="FA632A"/>
                  </a:solidFill>
                  <a:latin typeface="Public Sans"/>
                  <a:ea typeface="Public Sans"/>
                  <a:cs typeface="Public Sans"/>
                  <a:sym typeface="Public Sans"/>
                </a:rPr>
                <a:t>03</a:t>
              </a:r>
            </a:p>
          </p:txBody>
        </p:sp>
        <p:sp>
          <p:nvSpPr>
            <p:cNvPr id="13" name="TextBox 13"/>
            <p:cNvSpPr txBox="1"/>
            <p:nvPr/>
          </p:nvSpPr>
          <p:spPr>
            <a:xfrm>
              <a:off x="1636110" y="218017"/>
              <a:ext cx="4870675" cy="541867"/>
            </a:xfrm>
            <a:prstGeom prst="rect">
              <a:avLst/>
            </a:prstGeom>
          </p:spPr>
          <p:txBody>
            <a:bodyPr lIns="0" tIns="0" rIns="0" bIns="0" rtlCol="0" anchor="t">
              <a:spAutoFit/>
            </a:bodyPr>
            <a:lstStyle/>
            <a:p>
              <a:pPr algn="l">
                <a:lnSpc>
                  <a:spcPts val="3250"/>
                </a:lnSpc>
              </a:pPr>
              <a:r>
                <a:rPr lang="en-US" sz="2500">
                  <a:solidFill>
                    <a:srgbClr val="FFFFFF"/>
                  </a:solidFill>
                  <a:latin typeface="Public Sans"/>
                  <a:ea typeface="Public Sans"/>
                  <a:cs typeface="Public Sans"/>
                  <a:sym typeface="Public Sans"/>
                </a:rPr>
                <a:t>Indicator Gaps</a:t>
              </a:r>
            </a:p>
          </p:txBody>
        </p:sp>
      </p:grpSp>
      <p:grpSp>
        <p:nvGrpSpPr>
          <p:cNvPr id="14" name="Group 14"/>
          <p:cNvGrpSpPr/>
          <p:nvPr/>
        </p:nvGrpSpPr>
        <p:grpSpPr>
          <a:xfrm>
            <a:off x="11724767" y="7795741"/>
            <a:ext cx="4880089" cy="762000"/>
            <a:chOff x="0" y="0"/>
            <a:chExt cx="6506785" cy="1016000"/>
          </a:xfrm>
        </p:grpSpPr>
        <p:sp>
          <p:nvSpPr>
            <p:cNvPr id="15" name="TextBox 15"/>
            <p:cNvSpPr txBox="1"/>
            <p:nvPr/>
          </p:nvSpPr>
          <p:spPr>
            <a:xfrm>
              <a:off x="0" y="-9525"/>
              <a:ext cx="1134891" cy="1025525"/>
            </a:xfrm>
            <a:prstGeom prst="rect">
              <a:avLst/>
            </a:prstGeom>
          </p:spPr>
          <p:txBody>
            <a:bodyPr lIns="0" tIns="0" rIns="0" bIns="0" rtlCol="0" anchor="t">
              <a:spAutoFit/>
            </a:bodyPr>
            <a:lstStyle/>
            <a:p>
              <a:pPr algn="l">
                <a:lnSpc>
                  <a:spcPts val="6000"/>
                </a:lnSpc>
              </a:pPr>
              <a:r>
                <a:rPr lang="en-US" sz="5000">
                  <a:solidFill>
                    <a:srgbClr val="FA632A"/>
                  </a:solidFill>
                  <a:latin typeface="Public Sans"/>
                  <a:ea typeface="Public Sans"/>
                  <a:cs typeface="Public Sans"/>
                  <a:sym typeface="Public Sans"/>
                </a:rPr>
                <a:t>04</a:t>
              </a:r>
            </a:p>
          </p:txBody>
        </p:sp>
        <p:sp>
          <p:nvSpPr>
            <p:cNvPr id="16" name="TextBox 16"/>
            <p:cNvSpPr txBox="1"/>
            <p:nvPr/>
          </p:nvSpPr>
          <p:spPr>
            <a:xfrm>
              <a:off x="1636110" y="218017"/>
              <a:ext cx="4870675" cy="541867"/>
            </a:xfrm>
            <a:prstGeom prst="rect">
              <a:avLst/>
            </a:prstGeom>
          </p:spPr>
          <p:txBody>
            <a:bodyPr lIns="0" tIns="0" rIns="0" bIns="0" rtlCol="0" anchor="t">
              <a:spAutoFit/>
            </a:bodyPr>
            <a:lstStyle/>
            <a:p>
              <a:pPr algn="l">
                <a:lnSpc>
                  <a:spcPts val="3250"/>
                </a:lnSpc>
              </a:pPr>
              <a:r>
                <a:rPr lang="en-US" sz="2500">
                  <a:solidFill>
                    <a:srgbClr val="FFFFFF"/>
                  </a:solidFill>
                  <a:latin typeface="Public Sans"/>
                  <a:ea typeface="Public Sans"/>
                  <a:cs typeface="Public Sans"/>
                  <a:sym typeface="Public Sans"/>
                </a:rPr>
                <a:t>What's Next</a:t>
              </a:r>
            </a:p>
          </p:txBody>
        </p:sp>
      </p:grpSp>
      <p:sp>
        <p:nvSpPr>
          <p:cNvPr id="17" name="AutoShape 17">
            <a:extLst>
              <a:ext uri="{C183D7F6-B498-43B3-948B-1728B52AA6E4}">
                <adec:decorative xmlns:adec="http://schemas.microsoft.com/office/drawing/2017/decorative" val="1"/>
              </a:ext>
            </a:extLst>
          </p:cNvPr>
          <p:cNvSpPr/>
          <p:nvPr/>
        </p:nvSpPr>
        <p:spPr>
          <a:xfrm>
            <a:off x="1606944" y="4329385"/>
            <a:ext cx="10961021" cy="0"/>
          </a:xfrm>
          <a:prstGeom prst="line">
            <a:avLst/>
          </a:prstGeom>
          <a:ln w="104775" cap="flat">
            <a:solidFill>
              <a:srgbClr val="FA632A"/>
            </a:solidFill>
            <a:prstDash val="solid"/>
            <a:headEnd type="none" w="sm" len="sm"/>
            <a:tailEnd type="none" w="sm" len="sm"/>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AutoShape 2"/>
          <p:cNvSpPr/>
          <p:nvPr/>
        </p:nvSpPr>
        <p:spPr>
          <a:xfrm>
            <a:off x="483617" y="8467752"/>
            <a:ext cx="4865572" cy="0"/>
          </a:xfrm>
          <a:prstGeom prst="line">
            <a:avLst/>
          </a:prstGeom>
          <a:ln w="104775" cap="flat">
            <a:solidFill>
              <a:srgbClr val="7B7677"/>
            </a:solidFill>
            <a:prstDash val="solid"/>
            <a:headEnd type="none" w="sm" len="sm"/>
            <a:tailEnd type="none" w="sm" len="sm"/>
          </a:ln>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5914250" y="6578848"/>
            <a:ext cx="319604" cy="285896"/>
          </a:xfrm>
          <a:prstGeom prst="rect">
            <a:avLst/>
          </a:prstGeom>
          <a:solidFill>
            <a:srgbClr val="A8A8A8">
              <a:alpha val="44706"/>
            </a:srgbClr>
          </a:solidFill>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5914250" y="8775221"/>
            <a:ext cx="319604" cy="285896"/>
          </a:xfrm>
          <a:prstGeom prst="rect">
            <a:avLst/>
          </a:prstGeom>
          <a:solidFill>
            <a:srgbClr val="A8A8A8">
              <a:alpha val="44706"/>
            </a:srgbClr>
          </a:solidFill>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a:off x="5914250" y="7726928"/>
            <a:ext cx="319604" cy="285896"/>
          </a:xfrm>
          <a:prstGeom prst="rect">
            <a:avLst/>
          </a:prstGeom>
          <a:solidFill>
            <a:srgbClr val="A8A8A8">
              <a:alpha val="44706"/>
            </a:srgbClr>
          </a:solidFill>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a:off x="5914250" y="4579521"/>
            <a:ext cx="319604" cy="285896"/>
          </a:xfrm>
          <a:prstGeom prst="rect">
            <a:avLst/>
          </a:prstGeom>
          <a:solidFill>
            <a:srgbClr val="A8A8A8">
              <a:alpha val="44706"/>
            </a:srgbClr>
          </a:solidFill>
        </p:spPr>
        <p:txBody>
          <a:bodyPr/>
          <a:lstStyle/>
          <a:p>
            <a:endParaRPr lang="en-US"/>
          </a:p>
        </p:txBody>
      </p:sp>
      <p:sp>
        <p:nvSpPr>
          <p:cNvPr id="7" name="Freeform 7"/>
          <p:cNvSpPr/>
          <p:nvPr/>
        </p:nvSpPr>
        <p:spPr>
          <a:xfrm>
            <a:off x="0" y="0"/>
            <a:ext cx="18288000" cy="4080514"/>
          </a:xfrm>
          <a:custGeom>
            <a:avLst/>
            <a:gdLst/>
            <a:ahLst/>
            <a:cxnLst/>
            <a:rect l="l" t="t" r="r" b="b"/>
            <a:pathLst>
              <a:path w="18288000" h="4080514">
                <a:moveTo>
                  <a:pt x="0" y="0"/>
                </a:moveTo>
                <a:lnTo>
                  <a:pt x="18288000" y="0"/>
                </a:lnTo>
                <a:lnTo>
                  <a:pt x="18288000" y="4080514"/>
                </a:lnTo>
                <a:lnTo>
                  <a:pt x="0" y="4080514"/>
                </a:lnTo>
                <a:lnTo>
                  <a:pt x="0" y="0"/>
                </a:lnTo>
                <a:close/>
              </a:path>
            </a:pathLst>
          </a:custGeom>
          <a:blipFill>
            <a:blip r:embed="rId2"/>
            <a:stretch>
              <a:fillRect t="-48459" b="-150139"/>
            </a:stretch>
          </a:blipFill>
        </p:spPr>
        <p:txBody>
          <a:bodyPr/>
          <a:lstStyle/>
          <a:p>
            <a:endParaRPr lang="en-US"/>
          </a:p>
        </p:txBody>
      </p:sp>
      <p:sp>
        <p:nvSpPr>
          <p:cNvPr id="8" name="TextBox 8"/>
          <p:cNvSpPr txBox="1"/>
          <p:nvPr/>
        </p:nvSpPr>
        <p:spPr>
          <a:xfrm>
            <a:off x="703891" y="5094073"/>
            <a:ext cx="4645298" cy="3171737"/>
          </a:xfrm>
          <a:prstGeom prst="rect">
            <a:avLst/>
          </a:prstGeom>
        </p:spPr>
        <p:txBody>
          <a:bodyPr lIns="0" tIns="0" rIns="0" bIns="0" rtlCol="0" anchor="t">
            <a:spAutoFit/>
          </a:bodyPr>
          <a:lstStyle/>
          <a:p>
            <a:pPr algn="l">
              <a:lnSpc>
                <a:spcPts val="6240"/>
              </a:lnSpc>
            </a:pPr>
            <a:r>
              <a:rPr lang="en-US" sz="5200">
                <a:solidFill>
                  <a:srgbClr val="FFFFFF"/>
                </a:solidFill>
                <a:latin typeface="Public Sans"/>
                <a:ea typeface="Public Sans"/>
                <a:cs typeface="Public Sans"/>
                <a:sym typeface="Public Sans"/>
              </a:rPr>
              <a:t>Developing secondary indicators is challenging</a:t>
            </a:r>
          </a:p>
        </p:txBody>
      </p:sp>
      <p:sp>
        <p:nvSpPr>
          <p:cNvPr id="9" name="TextBox 9"/>
          <p:cNvSpPr txBox="1"/>
          <p:nvPr/>
        </p:nvSpPr>
        <p:spPr>
          <a:xfrm>
            <a:off x="6817378" y="6485894"/>
            <a:ext cx="9829367" cy="433705"/>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Many data have a two-year lag or more</a:t>
            </a:r>
          </a:p>
        </p:txBody>
      </p:sp>
      <p:sp>
        <p:nvSpPr>
          <p:cNvPr id="10" name="TextBox 10"/>
          <p:cNvSpPr txBox="1"/>
          <p:nvPr/>
        </p:nvSpPr>
        <p:spPr>
          <a:xfrm>
            <a:off x="6817378" y="8669802"/>
            <a:ext cx="11167093" cy="1290955"/>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Work is underway in collaboration with other federal departments to identify the best indicators with the most recent data available to show progress in each economic sector</a:t>
            </a:r>
          </a:p>
        </p:txBody>
      </p:sp>
      <p:sp>
        <p:nvSpPr>
          <p:cNvPr id="11" name="TextBox 11"/>
          <p:cNvSpPr txBox="1"/>
          <p:nvPr/>
        </p:nvSpPr>
        <p:spPr>
          <a:xfrm>
            <a:off x="703891" y="2030732"/>
            <a:ext cx="5007207" cy="1390650"/>
          </a:xfrm>
          <a:prstGeom prst="rect">
            <a:avLst/>
          </a:prstGeom>
        </p:spPr>
        <p:txBody>
          <a:bodyPr lIns="0" tIns="0" rIns="0" bIns="0" rtlCol="0" anchor="t">
            <a:spAutoFit/>
          </a:bodyPr>
          <a:lstStyle/>
          <a:p>
            <a:pPr algn="l">
              <a:lnSpc>
                <a:spcPts val="10919"/>
              </a:lnSpc>
            </a:pPr>
            <a:r>
              <a:rPr lang="en-US" sz="9099" b="1">
                <a:solidFill>
                  <a:srgbClr val="012D1A"/>
                </a:solidFill>
                <a:latin typeface="Public Sans Bold"/>
                <a:ea typeface="Public Sans Bold"/>
                <a:cs typeface="Public Sans Bold"/>
                <a:sym typeface="Public Sans Bold"/>
              </a:rPr>
              <a:t>Still...</a:t>
            </a:r>
          </a:p>
        </p:txBody>
      </p:sp>
      <p:sp>
        <p:nvSpPr>
          <p:cNvPr id="12" name="TextBox 12"/>
          <p:cNvSpPr txBox="1"/>
          <p:nvPr/>
        </p:nvSpPr>
        <p:spPr>
          <a:xfrm>
            <a:off x="6741178" y="7633973"/>
            <a:ext cx="10764827" cy="433705"/>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Data frequency varies (not all available on a yearly basis, e.g., surveys)</a:t>
            </a:r>
          </a:p>
        </p:txBody>
      </p:sp>
      <p:sp>
        <p:nvSpPr>
          <p:cNvPr id="13" name="TextBox 13"/>
          <p:cNvSpPr txBox="1"/>
          <p:nvPr/>
        </p:nvSpPr>
        <p:spPr>
          <a:xfrm>
            <a:off x="6751167" y="4480564"/>
            <a:ext cx="10924629" cy="1290955"/>
          </a:xfrm>
          <a:prstGeom prst="rect">
            <a:avLst/>
          </a:prstGeom>
        </p:spPr>
        <p:txBody>
          <a:bodyPr lIns="0" tIns="0" rIns="0" bIns="0" rtlCol="0" anchor="t">
            <a:spAutoFit/>
          </a:bodyPr>
          <a:lstStyle/>
          <a:p>
            <a:pPr algn="l">
              <a:lnSpc>
                <a:spcPts val="3380"/>
              </a:lnSpc>
            </a:pPr>
            <a:r>
              <a:rPr lang="en-US" sz="2600">
                <a:solidFill>
                  <a:srgbClr val="FFFFFF"/>
                </a:solidFill>
                <a:latin typeface="Public Sans"/>
                <a:ea typeface="Public Sans"/>
                <a:cs typeface="Public Sans"/>
                <a:sym typeface="Public Sans"/>
              </a:rPr>
              <a:t>We try to draw from the many existing indicators and reporting frameworks (e.g., UN SDGs, FSDS, Departmental Results Reports, etc.) rather than creating new ones - but not always suited to our needs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AutoShape 2"/>
          <p:cNvSpPr/>
          <p:nvPr/>
        </p:nvSpPr>
        <p:spPr>
          <a:xfrm>
            <a:off x="11324649" y="4692199"/>
            <a:ext cx="5808095" cy="0"/>
          </a:xfrm>
          <a:prstGeom prst="line">
            <a:avLst/>
          </a:prstGeom>
          <a:ln w="104775" cap="flat">
            <a:solidFill>
              <a:schemeClr val="bg1"/>
            </a:solidFill>
            <a:prstDash val="solid"/>
            <a:headEnd type="none" w="sm" len="sm"/>
            <a:tailEnd type="none" w="sm" len="sm"/>
          </a:ln>
        </p:spPr>
        <p:txBody>
          <a:bodyPr/>
          <a:lstStyle/>
          <a:p>
            <a:endParaRPr lang="en-US"/>
          </a:p>
        </p:txBody>
      </p:sp>
      <p:sp>
        <p:nvSpPr>
          <p:cNvPr id="3" name="Freeform 3"/>
          <p:cNvSpPr/>
          <p:nvPr/>
        </p:nvSpPr>
        <p:spPr>
          <a:xfrm>
            <a:off x="221360" y="261777"/>
            <a:ext cx="10138099" cy="9763446"/>
          </a:xfrm>
          <a:custGeom>
            <a:avLst/>
            <a:gdLst/>
            <a:ahLst/>
            <a:cxnLst/>
            <a:rect l="l" t="t" r="r" b="b"/>
            <a:pathLst>
              <a:path w="10138099" h="9763446">
                <a:moveTo>
                  <a:pt x="0" y="0"/>
                </a:moveTo>
                <a:lnTo>
                  <a:pt x="10138099" y="0"/>
                </a:lnTo>
                <a:lnTo>
                  <a:pt x="10138099" y="9763446"/>
                </a:lnTo>
                <a:lnTo>
                  <a:pt x="0" y="9763446"/>
                </a:lnTo>
                <a:lnTo>
                  <a:pt x="0" y="0"/>
                </a:lnTo>
                <a:close/>
              </a:path>
            </a:pathLst>
          </a:custGeom>
          <a:blipFill>
            <a:blip r:embed="rId3"/>
            <a:stretch>
              <a:fillRect l="-11347" r="-33109"/>
            </a:stretch>
          </a:blipFill>
        </p:spPr>
        <p:txBody>
          <a:bodyPr/>
          <a:lstStyle/>
          <a:p>
            <a:endParaRPr lang="en-US"/>
          </a:p>
        </p:txBody>
      </p:sp>
      <p:sp>
        <p:nvSpPr>
          <p:cNvPr id="4" name="TextBox 4"/>
          <p:cNvSpPr txBox="1"/>
          <p:nvPr/>
        </p:nvSpPr>
        <p:spPr>
          <a:xfrm>
            <a:off x="11520610" y="1588649"/>
            <a:ext cx="5554984" cy="2752813"/>
          </a:xfrm>
          <a:prstGeom prst="rect">
            <a:avLst/>
          </a:prstGeom>
        </p:spPr>
        <p:txBody>
          <a:bodyPr lIns="0" tIns="0" rIns="0" bIns="0" rtlCol="0" anchor="t">
            <a:spAutoFit/>
          </a:bodyPr>
          <a:lstStyle/>
          <a:p>
            <a:pPr algn="l">
              <a:lnSpc>
                <a:spcPts val="10800"/>
              </a:lnSpc>
            </a:pPr>
            <a:r>
              <a:rPr lang="en-US" sz="9000" dirty="0">
                <a:solidFill>
                  <a:schemeClr val="bg1"/>
                </a:solidFill>
                <a:latin typeface="Public Sans"/>
                <a:ea typeface="Public Sans"/>
                <a:cs typeface="Public Sans"/>
                <a:sym typeface="Public Sans"/>
              </a:rPr>
              <a:t>Next Steps</a:t>
            </a:r>
          </a:p>
        </p:txBody>
      </p:sp>
      <p:sp>
        <p:nvSpPr>
          <p:cNvPr id="5" name="TextBox 5"/>
          <p:cNvSpPr txBox="1"/>
          <p:nvPr/>
        </p:nvSpPr>
        <p:spPr>
          <a:xfrm>
            <a:off x="10672250" y="5685741"/>
            <a:ext cx="5334407" cy="916896"/>
          </a:xfrm>
          <a:prstGeom prst="rect">
            <a:avLst/>
          </a:prstGeom>
        </p:spPr>
        <p:txBody>
          <a:bodyPr lIns="0" tIns="0" rIns="0" bIns="0" rtlCol="0" anchor="t">
            <a:spAutoFit/>
          </a:bodyPr>
          <a:lstStyle/>
          <a:p>
            <a:pPr algn="l">
              <a:lnSpc>
                <a:spcPts val="3640"/>
              </a:lnSpc>
            </a:pPr>
            <a:r>
              <a:rPr lang="en-US" sz="2800">
                <a:solidFill>
                  <a:srgbClr val="FFFFFF"/>
                </a:solidFill>
                <a:latin typeface="Public Sans"/>
                <a:ea typeface="Public Sans"/>
                <a:cs typeface="Public Sans"/>
                <a:sym typeface="Public Sans"/>
              </a:rPr>
              <a:t>Finalizing the list of secondary indicators</a:t>
            </a:r>
          </a:p>
        </p:txBody>
      </p:sp>
      <p:sp>
        <p:nvSpPr>
          <p:cNvPr id="6" name="TextBox 6"/>
          <p:cNvSpPr txBox="1"/>
          <p:nvPr/>
        </p:nvSpPr>
        <p:spPr>
          <a:xfrm>
            <a:off x="10672250" y="7216561"/>
            <a:ext cx="5456516" cy="1831252"/>
          </a:xfrm>
          <a:prstGeom prst="rect">
            <a:avLst/>
          </a:prstGeom>
        </p:spPr>
        <p:txBody>
          <a:bodyPr lIns="0" tIns="0" rIns="0" bIns="0" rtlCol="0" anchor="t">
            <a:spAutoFit/>
          </a:bodyPr>
          <a:lstStyle/>
          <a:p>
            <a:pPr algn="l">
              <a:lnSpc>
                <a:spcPts val="3640"/>
              </a:lnSpc>
            </a:pPr>
            <a:r>
              <a:rPr lang="en-US" sz="2800">
                <a:solidFill>
                  <a:srgbClr val="FFFFFF"/>
                </a:solidFill>
                <a:latin typeface="Public Sans"/>
                <a:ea typeface="Public Sans"/>
                <a:cs typeface="Public Sans"/>
                <a:sym typeface="Public Sans"/>
              </a:rPr>
              <a:t>Release of the:</a:t>
            </a:r>
          </a:p>
          <a:p>
            <a:pPr marL="604521" lvl="1" indent="-302261" algn="l">
              <a:lnSpc>
                <a:spcPts val="3640"/>
              </a:lnSpc>
              <a:buFont typeface="Arial"/>
              <a:buChar char="•"/>
            </a:pPr>
            <a:r>
              <a:rPr lang="en-US" sz="2800">
                <a:solidFill>
                  <a:srgbClr val="FFFFFF"/>
                </a:solidFill>
                <a:latin typeface="Public Sans"/>
                <a:ea typeface="Public Sans"/>
                <a:cs typeface="Public Sans"/>
                <a:sym typeface="Public Sans"/>
              </a:rPr>
              <a:t>2025 Emissions Projections</a:t>
            </a:r>
          </a:p>
          <a:p>
            <a:pPr marL="604521" lvl="1" indent="-302261" algn="l">
              <a:lnSpc>
                <a:spcPts val="3640"/>
              </a:lnSpc>
              <a:buFont typeface="Arial"/>
              <a:buChar char="•"/>
            </a:pPr>
            <a:r>
              <a:rPr lang="en-US" sz="2800">
                <a:solidFill>
                  <a:srgbClr val="FFFFFF"/>
                </a:solidFill>
                <a:latin typeface="Public Sans"/>
                <a:ea typeface="Public Sans"/>
                <a:cs typeface="Public Sans"/>
                <a:sym typeface="Public Sans"/>
              </a:rPr>
              <a:t>2025 Progress Report on the 2030 ERP</a:t>
            </a:r>
          </a:p>
        </p:txBody>
      </p:sp>
      <p:sp>
        <p:nvSpPr>
          <p:cNvPr id="7" name="TextBox 7"/>
          <p:cNvSpPr txBox="1"/>
          <p:nvPr/>
        </p:nvSpPr>
        <p:spPr>
          <a:xfrm>
            <a:off x="16409510" y="8113137"/>
            <a:ext cx="1737358" cy="459718"/>
          </a:xfrm>
          <a:prstGeom prst="rect">
            <a:avLst/>
          </a:prstGeom>
        </p:spPr>
        <p:txBody>
          <a:bodyPr lIns="0" tIns="0" rIns="0" bIns="0" rtlCol="0" anchor="t">
            <a:spAutoFit/>
          </a:bodyPr>
          <a:lstStyle/>
          <a:p>
            <a:pPr algn="l">
              <a:lnSpc>
                <a:spcPts val="3640"/>
              </a:lnSpc>
            </a:pPr>
            <a:r>
              <a:rPr lang="en-US" sz="2800">
                <a:solidFill>
                  <a:srgbClr val="FFFFFF"/>
                </a:solidFill>
                <a:latin typeface="Public Sans"/>
                <a:ea typeface="Public Sans"/>
                <a:cs typeface="Public Sans"/>
                <a:sym typeface="Public Sans"/>
              </a:rPr>
              <a:t>Dec 2025</a:t>
            </a:r>
          </a:p>
        </p:txBody>
      </p:sp>
      <p:sp>
        <p:nvSpPr>
          <p:cNvPr id="8" name="AutoShape 8"/>
          <p:cNvSpPr/>
          <p:nvPr/>
        </p:nvSpPr>
        <p:spPr>
          <a:xfrm flipV="1">
            <a:off x="16197157" y="7805786"/>
            <a:ext cx="0" cy="1067578"/>
          </a:xfrm>
          <a:prstGeom prst="line">
            <a:avLst/>
          </a:prstGeom>
          <a:ln w="38100" cap="flat">
            <a:solidFill>
              <a:schemeClr val="bg1"/>
            </a:solidFill>
            <a:prstDash val="solid"/>
            <a:headEnd type="none" w="sm" len="sm"/>
            <a:tailEnd type="none" w="sm" len="sm"/>
          </a:ln>
        </p:spPr>
        <p:txBody>
          <a:bodyPr/>
          <a:lstStyle/>
          <a:p>
            <a:endParaRPr lang="en-US"/>
          </a:p>
        </p:txBody>
      </p:sp>
      <p:sp>
        <p:nvSpPr>
          <p:cNvPr id="9" name="TextBox 9"/>
          <p:cNvSpPr txBox="1"/>
          <p:nvPr/>
        </p:nvSpPr>
        <p:spPr>
          <a:xfrm>
            <a:off x="16428560" y="5936800"/>
            <a:ext cx="1737358" cy="459718"/>
          </a:xfrm>
          <a:prstGeom prst="rect">
            <a:avLst/>
          </a:prstGeom>
        </p:spPr>
        <p:txBody>
          <a:bodyPr lIns="0" tIns="0" rIns="0" bIns="0" rtlCol="0" anchor="t">
            <a:spAutoFit/>
          </a:bodyPr>
          <a:lstStyle/>
          <a:p>
            <a:pPr algn="l">
              <a:lnSpc>
                <a:spcPts val="3640"/>
              </a:lnSpc>
            </a:pPr>
            <a:r>
              <a:rPr lang="en-US" sz="2800">
                <a:solidFill>
                  <a:srgbClr val="FFFFFF"/>
                </a:solidFill>
                <a:latin typeface="Public Sans"/>
                <a:ea typeface="Public Sans"/>
                <a:cs typeface="Public Sans"/>
                <a:sym typeface="Public Sans"/>
              </a:rPr>
              <a:t>Oct 2025</a:t>
            </a:r>
          </a:p>
        </p:txBody>
      </p:sp>
      <p:sp>
        <p:nvSpPr>
          <p:cNvPr id="10" name="AutoShape 10"/>
          <p:cNvSpPr/>
          <p:nvPr/>
        </p:nvSpPr>
        <p:spPr>
          <a:xfrm flipV="1">
            <a:off x="16216207" y="5629450"/>
            <a:ext cx="0" cy="1067578"/>
          </a:xfrm>
          <a:prstGeom prst="line">
            <a:avLst/>
          </a:prstGeom>
          <a:ln w="38100" cap="flat">
            <a:solidFill>
              <a:schemeClr val="bg1"/>
            </a:solidFill>
            <a:prstDash val="solid"/>
            <a:headEnd type="none" w="sm" len="sm"/>
            <a:tailEnd type="none" w="sm" len="sm"/>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sp>
        <p:nvSpPr>
          <p:cNvPr id="2" name="Freeform 2"/>
          <p:cNvSpPr/>
          <p:nvPr/>
        </p:nvSpPr>
        <p:spPr>
          <a:xfrm>
            <a:off x="9570602" y="343752"/>
            <a:ext cx="8294834" cy="8830665"/>
          </a:xfrm>
          <a:custGeom>
            <a:avLst/>
            <a:gdLst/>
            <a:ahLst/>
            <a:cxnLst/>
            <a:rect l="l" t="t" r="r" b="b"/>
            <a:pathLst>
              <a:path w="8294834" h="8830665">
                <a:moveTo>
                  <a:pt x="0" y="0"/>
                </a:moveTo>
                <a:lnTo>
                  <a:pt x="8294833" y="0"/>
                </a:lnTo>
                <a:lnTo>
                  <a:pt x="8294833" y="8830665"/>
                </a:lnTo>
                <a:lnTo>
                  <a:pt x="0" y="8830665"/>
                </a:lnTo>
                <a:lnTo>
                  <a:pt x="0" y="0"/>
                </a:lnTo>
                <a:close/>
              </a:path>
            </a:pathLst>
          </a:custGeom>
          <a:blipFill>
            <a:blip r:embed="rId2"/>
            <a:stretch>
              <a:fillRect l="-27011" r="-22144"/>
            </a:stretch>
          </a:blipFill>
        </p:spPr>
        <p:txBody>
          <a:bodyPr/>
          <a:lstStyle/>
          <a:p>
            <a:endParaRPr lang="en-US"/>
          </a:p>
        </p:txBody>
      </p:sp>
      <p:grpSp>
        <p:nvGrpSpPr>
          <p:cNvPr id="3" name="Group 3"/>
          <p:cNvGrpSpPr/>
          <p:nvPr/>
        </p:nvGrpSpPr>
        <p:grpSpPr>
          <a:xfrm>
            <a:off x="1028700" y="3161769"/>
            <a:ext cx="7832374" cy="2643754"/>
            <a:chOff x="0" y="0"/>
            <a:chExt cx="10443166" cy="3525006"/>
          </a:xfrm>
        </p:grpSpPr>
        <p:sp>
          <p:nvSpPr>
            <p:cNvPr id="4" name="TextBox 4"/>
            <p:cNvSpPr txBox="1"/>
            <p:nvPr/>
          </p:nvSpPr>
          <p:spPr>
            <a:xfrm>
              <a:off x="127000" y="1007943"/>
              <a:ext cx="10316166" cy="2108695"/>
            </a:xfrm>
            <a:prstGeom prst="rect">
              <a:avLst/>
            </a:prstGeom>
          </p:spPr>
          <p:txBody>
            <a:bodyPr lIns="0" tIns="0" rIns="0" bIns="0" rtlCol="0" anchor="t">
              <a:spAutoFit/>
            </a:bodyPr>
            <a:lstStyle/>
            <a:p>
              <a:pPr algn="l">
                <a:lnSpc>
                  <a:spcPts val="11990"/>
                </a:lnSpc>
              </a:pPr>
              <a:r>
                <a:rPr lang="en-US" sz="10900">
                  <a:solidFill>
                    <a:srgbClr val="A8A8A8"/>
                  </a:solidFill>
                  <a:latin typeface="Public Sans"/>
                  <a:ea typeface="Public Sans"/>
                  <a:cs typeface="Public Sans"/>
                  <a:sym typeface="Public Sans"/>
                </a:rPr>
                <a:t>Thank you!</a:t>
              </a:r>
            </a:p>
          </p:txBody>
        </p:sp>
        <p:sp>
          <p:nvSpPr>
            <p:cNvPr id="5" name="TextBox 5"/>
            <p:cNvSpPr txBox="1"/>
            <p:nvPr/>
          </p:nvSpPr>
          <p:spPr>
            <a:xfrm>
              <a:off x="127000" y="-66675"/>
              <a:ext cx="10316166" cy="566208"/>
            </a:xfrm>
            <a:prstGeom prst="rect">
              <a:avLst/>
            </a:prstGeom>
          </p:spPr>
          <p:txBody>
            <a:bodyPr lIns="0" tIns="0" rIns="0" bIns="0" rtlCol="0" anchor="t">
              <a:spAutoFit/>
            </a:bodyPr>
            <a:lstStyle/>
            <a:p>
              <a:pPr algn="l">
                <a:lnSpc>
                  <a:spcPts val="3500"/>
                </a:lnSpc>
              </a:pPr>
              <a:endParaRPr/>
            </a:p>
          </p:txBody>
        </p:sp>
        <p:sp>
          <p:nvSpPr>
            <p:cNvPr id="6" name="AutoShape 6"/>
            <p:cNvSpPr/>
            <p:nvPr/>
          </p:nvSpPr>
          <p:spPr>
            <a:xfrm>
              <a:off x="0" y="3455156"/>
              <a:ext cx="10316166" cy="0"/>
            </a:xfrm>
            <a:prstGeom prst="line">
              <a:avLst/>
            </a:prstGeom>
            <a:ln w="139700" cap="flat">
              <a:solidFill>
                <a:srgbClr val="FA632A"/>
              </a:solidFill>
              <a:prstDash val="solid"/>
              <a:headEnd type="none" w="sm" len="sm"/>
              <a:tailEnd type="none" w="sm" len="sm"/>
            </a:ln>
          </p:spPr>
          <p:txBody>
            <a:bodyPr/>
            <a:lstStyle/>
            <a:p>
              <a:endParaRPr lang="en-US"/>
            </a:p>
          </p:txBody>
        </p:sp>
      </p:grpSp>
      <p:sp>
        <p:nvSpPr>
          <p:cNvPr id="7" name="Freeform 7"/>
          <p:cNvSpPr/>
          <p:nvPr/>
        </p:nvSpPr>
        <p:spPr>
          <a:xfrm>
            <a:off x="0" y="7833233"/>
            <a:ext cx="18288000" cy="2682367"/>
          </a:xfrm>
          <a:custGeom>
            <a:avLst/>
            <a:gdLst/>
            <a:ahLst/>
            <a:cxnLst/>
            <a:rect l="l" t="t" r="r" b="b"/>
            <a:pathLst>
              <a:path w="18288000" h="2682367">
                <a:moveTo>
                  <a:pt x="0" y="0"/>
                </a:moveTo>
                <a:lnTo>
                  <a:pt x="18288000" y="0"/>
                </a:lnTo>
                <a:lnTo>
                  <a:pt x="18288000" y="2682367"/>
                </a:lnTo>
                <a:lnTo>
                  <a:pt x="0" y="2682367"/>
                </a:lnTo>
                <a:lnTo>
                  <a:pt x="0" y="0"/>
                </a:lnTo>
                <a:close/>
              </a:path>
            </a:pathLst>
          </a:custGeom>
          <a:blipFill>
            <a:blip r:embed="rId3"/>
            <a:stretch>
              <a:fillRect t="-279673" b="-422"/>
            </a:stretch>
          </a:blipFill>
        </p:spPr>
        <p:txBody>
          <a:bodyPr/>
          <a:lstStyle/>
          <a:p>
            <a:endParaRPr lang="en-US"/>
          </a:p>
        </p:txBody>
      </p:sp>
      <p:grpSp>
        <p:nvGrpSpPr>
          <p:cNvPr id="8" name="Group 8"/>
          <p:cNvGrpSpPr/>
          <p:nvPr/>
        </p:nvGrpSpPr>
        <p:grpSpPr>
          <a:xfrm>
            <a:off x="0" y="9174417"/>
            <a:ext cx="7379009" cy="1112583"/>
            <a:chOff x="0" y="0"/>
            <a:chExt cx="1943443" cy="293026"/>
          </a:xfrm>
        </p:grpSpPr>
        <p:sp>
          <p:nvSpPr>
            <p:cNvPr id="9" name="Freeform 9"/>
            <p:cNvSpPr/>
            <p:nvPr/>
          </p:nvSpPr>
          <p:spPr>
            <a:xfrm>
              <a:off x="0" y="0"/>
              <a:ext cx="1943443" cy="293026"/>
            </a:xfrm>
            <a:custGeom>
              <a:avLst/>
              <a:gdLst/>
              <a:ahLst/>
              <a:cxnLst/>
              <a:rect l="l" t="t" r="r" b="b"/>
              <a:pathLst>
                <a:path w="1943443" h="293026">
                  <a:moveTo>
                    <a:pt x="0" y="0"/>
                  </a:moveTo>
                  <a:lnTo>
                    <a:pt x="1943443" y="0"/>
                  </a:lnTo>
                  <a:lnTo>
                    <a:pt x="1943443" y="293026"/>
                  </a:lnTo>
                  <a:lnTo>
                    <a:pt x="0" y="293026"/>
                  </a:lnTo>
                  <a:close/>
                </a:path>
              </a:pathLst>
            </a:custGeom>
            <a:solidFill>
              <a:srgbClr val="FFFFFF"/>
            </a:solidFill>
          </p:spPr>
          <p:txBody>
            <a:bodyPr/>
            <a:lstStyle/>
            <a:p>
              <a:endParaRPr lang="en-US"/>
            </a:p>
          </p:txBody>
        </p:sp>
        <p:sp>
          <p:nvSpPr>
            <p:cNvPr id="10" name="TextBox 10"/>
            <p:cNvSpPr txBox="1"/>
            <p:nvPr/>
          </p:nvSpPr>
          <p:spPr>
            <a:xfrm>
              <a:off x="0" y="-38100"/>
              <a:ext cx="1943443" cy="331126"/>
            </a:xfrm>
            <a:prstGeom prst="rect">
              <a:avLst/>
            </a:prstGeom>
          </p:spPr>
          <p:txBody>
            <a:bodyPr lIns="50800" tIns="50800" rIns="50800" bIns="50800" rtlCol="0" anchor="ctr"/>
            <a:lstStyle/>
            <a:p>
              <a:pPr algn="ctr">
                <a:lnSpc>
                  <a:spcPts val="2600"/>
                </a:lnSpc>
              </a:pPr>
              <a:endParaRPr/>
            </a:p>
          </p:txBody>
        </p:sp>
      </p:grpSp>
      <p:sp>
        <p:nvSpPr>
          <p:cNvPr id="11" name="Freeform 11"/>
          <p:cNvSpPr/>
          <p:nvPr/>
        </p:nvSpPr>
        <p:spPr>
          <a:xfrm>
            <a:off x="15095820" y="9216358"/>
            <a:ext cx="2920181" cy="1028700"/>
          </a:xfrm>
          <a:custGeom>
            <a:avLst/>
            <a:gdLst/>
            <a:ahLst/>
            <a:cxnLst/>
            <a:rect l="l" t="t" r="r" b="b"/>
            <a:pathLst>
              <a:path w="2920181" h="1028700">
                <a:moveTo>
                  <a:pt x="0" y="0"/>
                </a:moveTo>
                <a:lnTo>
                  <a:pt x="2920181" y="0"/>
                </a:lnTo>
                <a:lnTo>
                  <a:pt x="2920181" y="1028700"/>
                </a:lnTo>
                <a:lnTo>
                  <a:pt x="0" y="1028700"/>
                </a:lnTo>
                <a:lnTo>
                  <a:pt x="0" y="0"/>
                </a:lnTo>
                <a:close/>
              </a:path>
            </a:pathLst>
          </a:custGeom>
          <a:blipFill>
            <a:blip r:embed="rId3"/>
            <a:stretch>
              <a:fillRect l="-526262" t="-877987" b="-13123"/>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724650"/>
            <a:ext cx="5700335" cy="0"/>
          </a:xfrm>
          <a:prstGeom prst="line">
            <a:avLst/>
          </a:prstGeom>
          <a:ln w="104775" cap="flat">
            <a:solidFill>
              <a:srgbClr val="013821"/>
            </a:solidFill>
            <a:prstDash val="solid"/>
            <a:headEnd type="none" w="sm" len="sm"/>
            <a:tailEnd type="none" w="sm" len="sm"/>
          </a:ln>
        </p:spPr>
        <p:txBody>
          <a:bodyPr/>
          <a:lstStyle/>
          <a:p>
            <a:endParaRPr lang="en-US"/>
          </a:p>
        </p:txBody>
      </p:sp>
      <p:sp>
        <p:nvSpPr>
          <p:cNvPr id="3" name="AutoShape 3">
            <a:extLst>
              <a:ext uri="{C183D7F6-B498-43B3-948B-1728B52AA6E4}">
                <adec:decorative xmlns:adec="http://schemas.microsoft.com/office/drawing/2017/decorative" val="1"/>
              </a:ext>
            </a:extLst>
          </p:cNvPr>
          <p:cNvSpPr/>
          <p:nvPr/>
        </p:nvSpPr>
        <p:spPr>
          <a:xfrm>
            <a:off x="8904767" y="3051532"/>
            <a:ext cx="319604" cy="285896"/>
          </a:xfrm>
          <a:prstGeom prst="rect">
            <a:avLst/>
          </a:prstGeom>
          <a:solidFill>
            <a:srgbClr val="FA632A">
              <a:alpha val="71765"/>
            </a:srgbClr>
          </a:solidFill>
        </p:spPr>
        <p:txBody>
          <a:bodyPr/>
          <a:lstStyle/>
          <a:p>
            <a:endParaRPr lang="en-US"/>
          </a:p>
        </p:txBody>
      </p:sp>
      <p:sp>
        <p:nvSpPr>
          <p:cNvPr id="4" name="AutoShape 4">
            <a:extLst>
              <a:ext uri="{C183D7F6-B498-43B3-948B-1728B52AA6E4}">
                <adec:decorative xmlns:adec="http://schemas.microsoft.com/office/drawing/2017/decorative" val="1"/>
              </a:ext>
            </a:extLst>
          </p:cNvPr>
          <p:cNvSpPr/>
          <p:nvPr/>
        </p:nvSpPr>
        <p:spPr>
          <a:xfrm>
            <a:off x="8904767" y="5110847"/>
            <a:ext cx="319604" cy="285896"/>
          </a:xfrm>
          <a:prstGeom prst="rect">
            <a:avLst/>
          </a:prstGeom>
          <a:solidFill>
            <a:srgbClr val="FA632A">
              <a:alpha val="71765"/>
            </a:srgbClr>
          </a:solidFill>
        </p:spPr>
        <p:txBody>
          <a:bodyPr/>
          <a:lstStyle/>
          <a:p>
            <a:endParaRPr lang="en-US"/>
          </a:p>
        </p:txBody>
      </p:sp>
      <p:sp>
        <p:nvSpPr>
          <p:cNvPr id="5" name="AutoShape 5">
            <a:extLst>
              <a:ext uri="{C183D7F6-B498-43B3-948B-1728B52AA6E4}">
                <adec:decorative xmlns:adec="http://schemas.microsoft.com/office/drawing/2017/decorative" val="1"/>
              </a:ext>
            </a:extLst>
          </p:cNvPr>
          <p:cNvSpPr/>
          <p:nvPr/>
        </p:nvSpPr>
        <p:spPr>
          <a:xfrm>
            <a:off x="8904767" y="6975888"/>
            <a:ext cx="319604" cy="285896"/>
          </a:xfrm>
          <a:prstGeom prst="rect">
            <a:avLst/>
          </a:prstGeom>
          <a:solidFill>
            <a:srgbClr val="FA632A">
              <a:alpha val="71765"/>
            </a:srgbClr>
          </a:solidFill>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a:off x="8904767" y="8859091"/>
            <a:ext cx="319604" cy="285896"/>
          </a:xfrm>
          <a:prstGeom prst="rect">
            <a:avLst/>
          </a:prstGeom>
          <a:solidFill>
            <a:srgbClr val="FA632A">
              <a:alpha val="71765"/>
            </a:srgbClr>
          </a:solidFill>
        </p:spPr>
        <p:txBody>
          <a:bodyPr/>
          <a:lstStyle/>
          <a:p>
            <a:endParaRPr lang="en-US"/>
          </a:p>
        </p:txBody>
      </p:sp>
      <p:sp>
        <p:nvSpPr>
          <p:cNvPr id="7" name="AutoShape 7">
            <a:extLst>
              <a:ext uri="{C183D7F6-B498-43B3-948B-1728B52AA6E4}">
                <adec:decorative xmlns:adec="http://schemas.microsoft.com/office/drawing/2017/decorative" val="1"/>
              </a:ext>
            </a:extLst>
          </p:cNvPr>
          <p:cNvSpPr/>
          <p:nvPr/>
        </p:nvSpPr>
        <p:spPr>
          <a:xfrm>
            <a:off x="8904767" y="3910341"/>
            <a:ext cx="319604" cy="285896"/>
          </a:xfrm>
          <a:prstGeom prst="rect">
            <a:avLst/>
          </a:prstGeom>
          <a:solidFill>
            <a:srgbClr val="FA632A">
              <a:alpha val="71765"/>
            </a:srgbClr>
          </a:solidFill>
        </p:spPr>
        <p:txBody>
          <a:bodyPr/>
          <a:lstStyle/>
          <a:p>
            <a:endParaRPr lang="en-US"/>
          </a:p>
        </p:txBody>
      </p:sp>
      <p:sp>
        <p:nvSpPr>
          <p:cNvPr id="8" name="Freeform 8"/>
          <p:cNvSpPr/>
          <p:nvPr/>
        </p:nvSpPr>
        <p:spPr>
          <a:xfrm>
            <a:off x="2474555" y="7244676"/>
            <a:ext cx="2229831" cy="2229831"/>
          </a:xfrm>
          <a:custGeom>
            <a:avLst/>
            <a:gdLst/>
            <a:ahLst/>
            <a:cxnLst/>
            <a:rect l="l" t="t" r="r" b="b"/>
            <a:pathLst>
              <a:path w="2229831" h="2229831">
                <a:moveTo>
                  <a:pt x="0" y="0"/>
                </a:moveTo>
                <a:lnTo>
                  <a:pt x="2229831" y="0"/>
                </a:lnTo>
                <a:lnTo>
                  <a:pt x="2229831" y="2229832"/>
                </a:lnTo>
                <a:lnTo>
                  <a:pt x="0" y="2229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4428108" y="1250775"/>
            <a:ext cx="1589475" cy="1409437"/>
          </a:xfrm>
          <a:custGeom>
            <a:avLst/>
            <a:gdLst/>
            <a:ahLst/>
            <a:cxnLst/>
            <a:rect l="l" t="t" r="r" b="b"/>
            <a:pathLst>
              <a:path w="1589475" h="1409437">
                <a:moveTo>
                  <a:pt x="0" y="0"/>
                </a:moveTo>
                <a:lnTo>
                  <a:pt x="1589475" y="0"/>
                </a:lnTo>
                <a:lnTo>
                  <a:pt x="1589475" y="1409438"/>
                </a:lnTo>
                <a:lnTo>
                  <a:pt x="0" y="1409438"/>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8904767" y="1431597"/>
            <a:ext cx="7425748" cy="1000169"/>
          </a:xfrm>
          <a:prstGeom prst="rect">
            <a:avLst/>
          </a:prstGeom>
        </p:spPr>
        <p:txBody>
          <a:bodyPr lIns="0" tIns="0" rIns="0" bIns="0" rtlCol="0" anchor="t">
            <a:spAutoFit/>
          </a:bodyPr>
          <a:lstStyle/>
          <a:p>
            <a:pPr algn="l">
              <a:lnSpc>
                <a:spcPts val="3900"/>
              </a:lnSpc>
            </a:pPr>
            <a:r>
              <a:rPr lang="en-US" sz="3000" i="1">
                <a:solidFill>
                  <a:srgbClr val="14110F"/>
                </a:solidFill>
                <a:latin typeface="Public Sans Italics"/>
                <a:ea typeface="Public Sans Italics"/>
                <a:cs typeface="Public Sans Italics"/>
                <a:sym typeface="Public Sans Italics"/>
              </a:rPr>
              <a:t>Canadian Net-Zero Emissions Accountability Act</a:t>
            </a:r>
            <a:r>
              <a:rPr lang="en-US" sz="3000">
                <a:solidFill>
                  <a:srgbClr val="14110F"/>
                </a:solidFill>
                <a:latin typeface="Public Sans"/>
                <a:ea typeface="Public Sans"/>
                <a:cs typeface="Public Sans"/>
                <a:sym typeface="Public Sans"/>
              </a:rPr>
              <a:t> (CNZEAA)</a:t>
            </a:r>
          </a:p>
        </p:txBody>
      </p:sp>
      <p:sp>
        <p:nvSpPr>
          <p:cNvPr id="11" name="TextBox 11"/>
          <p:cNvSpPr txBox="1"/>
          <p:nvPr/>
        </p:nvSpPr>
        <p:spPr>
          <a:xfrm>
            <a:off x="9447006" y="2974691"/>
            <a:ext cx="7984555" cy="354286"/>
          </a:xfrm>
          <a:prstGeom prst="rect">
            <a:avLst/>
          </a:prstGeom>
        </p:spPr>
        <p:txBody>
          <a:bodyPr lIns="0" tIns="0" rIns="0" bIns="0" rtlCol="0" anchor="t">
            <a:spAutoFit/>
          </a:bodyPr>
          <a:lstStyle/>
          <a:p>
            <a:pPr algn="l">
              <a:lnSpc>
                <a:spcPts val="2730"/>
              </a:lnSpc>
            </a:pPr>
            <a:r>
              <a:rPr lang="en-US" sz="2100">
                <a:solidFill>
                  <a:srgbClr val="14110F"/>
                </a:solidFill>
                <a:latin typeface="Public Sans"/>
                <a:ea typeface="Public Sans"/>
                <a:cs typeface="Public Sans"/>
                <a:sym typeface="Public Sans"/>
              </a:rPr>
              <a:t>Adopted in 2021.</a:t>
            </a:r>
          </a:p>
        </p:txBody>
      </p:sp>
      <p:sp>
        <p:nvSpPr>
          <p:cNvPr id="12" name="TextBox 12"/>
          <p:cNvSpPr txBox="1"/>
          <p:nvPr/>
        </p:nvSpPr>
        <p:spPr>
          <a:xfrm>
            <a:off x="1239023" y="2318265"/>
            <a:ext cx="5164894" cy="4124325"/>
          </a:xfrm>
          <a:prstGeom prst="rect">
            <a:avLst/>
          </a:prstGeom>
        </p:spPr>
        <p:txBody>
          <a:bodyPr lIns="0" tIns="0" rIns="0" bIns="0" rtlCol="0" anchor="t">
            <a:spAutoFit/>
          </a:bodyPr>
          <a:lstStyle/>
          <a:p>
            <a:pPr algn="l">
              <a:lnSpc>
                <a:spcPts val="10800"/>
              </a:lnSpc>
            </a:pPr>
            <a:r>
              <a:rPr lang="en-US" sz="9000" dirty="0">
                <a:solidFill>
                  <a:srgbClr val="14110F"/>
                </a:solidFill>
                <a:latin typeface="Public Sans"/>
                <a:ea typeface="Public Sans"/>
                <a:cs typeface="Public Sans"/>
                <a:sym typeface="Public Sans"/>
              </a:rPr>
              <a:t>Canada’s </a:t>
            </a:r>
          </a:p>
          <a:p>
            <a:pPr algn="l">
              <a:lnSpc>
                <a:spcPts val="10800"/>
              </a:lnSpc>
            </a:pPr>
            <a:r>
              <a:rPr lang="en-US" sz="9000" dirty="0">
                <a:latin typeface="Public Sans"/>
                <a:ea typeface="Public Sans"/>
                <a:cs typeface="Public Sans"/>
                <a:sym typeface="Public Sans"/>
              </a:rPr>
              <a:t>Net-Zero Target</a:t>
            </a:r>
          </a:p>
        </p:txBody>
      </p:sp>
      <p:sp>
        <p:nvSpPr>
          <p:cNvPr id="13" name="TextBox 13"/>
          <p:cNvSpPr txBox="1"/>
          <p:nvPr/>
        </p:nvSpPr>
        <p:spPr>
          <a:xfrm>
            <a:off x="9447006" y="6899212"/>
            <a:ext cx="7984555" cy="1382854"/>
          </a:xfrm>
          <a:prstGeom prst="rect">
            <a:avLst/>
          </a:prstGeom>
        </p:spPr>
        <p:txBody>
          <a:bodyPr lIns="0" tIns="0" rIns="0" bIns="0" rtlCol="0" anchor="t">
            <a:spAutoFit/>
          </a:bodyPr>
          <a:lstStyle/>
          <a:p>
            <a:pPr algn="l">
              <a:lnSpc>
                <a:spcPts val="2730"/>
              </a:lnSpc>
            </a:pPr>
            <a:r>
              <a:rPr lang="en-US" sz="2100" dirty="0">
                <a:solidFill>
                  <a:srgbClr val="14110F"/>
                </a:solidFill>
                <a:latin typeface="Public Sans"/>
                <a:ea typeface="Public Sans"/>
                <a:cs typeface="Public Sans"/>
                <a:sym typeface="Public Sans"/>
              </a:rPr>
              <a:t>Ensures transparency and accountability as the government works to deliver on its targets. The Act requires public participation and independent advice to guide the Government of Canada’s efforts.</a:t>
            </a:r>
          </a:p>
        </p:txBody>
      </p:sp>
      <p:sp>
        <p:nvSpPr>
          <p:cNvPr id="14" name="TextBox 14"/>
          <p:cNvSpPr txBox="1"/>
          <p:nvPr/>
        </p:nvSpPr>
        <p:spPr>
          <a:xfrm>
            <a:off x="9447006" y="5021058"/>
            <a:ext cx="7984555" cy="1382854"/>
          </a:xfrm>
          <a:prstGeom prst="rect">
            <a:avLst/>
          </a:prstGeom>
        </p:spPr>
        <p:txBody>
          <a:bodyPr lIns="0" tIns="0" rIns="0" bIns="0" rtlCol="0" anchor="t">
            <a:spAutoFit/>
          </a:bodyPr>
          <a:lstStyle/>
          <a:p>
            <a:pPr algn="l">
              <a:lnSpc>
                <a:spcPts val="2730"/>
              </a:lnSpc>
            </a:pPr>
            <a:r>
              <a:rPr lang="en-US" sz="2100">
                <a:solidFill>
                  <a:srgbClr val="14110F"/>
                </a:solidFill>
                <a:latin typeface="Public Sans"/>
                <a:ea typeface="Public Sans"/>
                <a:cs typeface="Public Sans"/>
                <a:sym typeface="Public Sans"/>
              </a:rPr>
              <a:t>Defines net zero as follows: anthropogenic emissions of greenhouse gases into the atmosphere are balanced by anthropogenic removals of greenhouse gases from the atmosphere over a specified period.</a:t>
            </a:r>
          </a:p>
        </p:txBody>
      </p:sp>
      <p:sp>
        <p:nvSpPr>
          <p:cNvPr id="15" name="TextBox 15"/>
          <p:cNvSpPr txBox="1"/>
          <p:nvPr/>
        </p:nvSpPr>
        <p:spPr>
          <a:xfrm>
            <a:off x="9447006" y="3828616"/>
            <a:ext cx="7984555" cy="697142"/>
          </a:xfrm>
          <a:prstGeom prst="rect">
            <a:avLst/>
          </a:prstGeom>
        </p:spPr>
        <p:txBody>
          <a:bodyPr lIns="0" tIns="0" rIns="0" bIns="0" rtlCol="0" anchor="t">
            <a:spAutoFit/>
          </a:bodyPr>
          <a:lstStyle/>
          <a:p>
            <a:pPr algn="l">
              <a:lnSpc>
                <a:spcPts val="2730"/>
              </a:lnSpc>
            </a:pPr>
            <a:r>
              <a:rPr lang="en-US" sz="2100">
                <a:solidFill>
                  <a:srgbClr val="14110F"/>
                </a:solidFill>
                <a:latin typeface="Public Sans"/>
                <a:ea typeface="Public Sans"/>
                <a:cs typeface="Public Sans"/>
                <a:sym typeface="Public Sans"/>
              </a:rPr>
              <a:t>Enshrines Canada’s commitment to achieve </a:t>
            </a:r>
            <a:r>
              <a:rPr lang="en-US" sz="2100" b="1">
                <a:solidFill>
                  <a:srgbClr val="FF914D"/>
                </a:solidFill>
                <a:latin typeface="Public Sans Bold"/>
                <a:ea typeface="Public Sans Bold"/>
                <a:cs typeface="Public Sans Bold"/>
                <a:sym typeface="Public Sans Bold"/>
              </a:rPr>
              <a:t>net zero by 2050 in legislation</a:t>
            </a:r>
            <a:r>
              <a:rPr lang="en-US" sz="2100">
                <a:solidFill>
                  <a:srgbClr val="14110F"/>
                </a:solidFill>
                <a:latin typeface="Public Sans"/>
                <a:ea typeface="Public Sans"/>
                <a:cs typeface="Public Sans"/>
                <a:sym typeface="Public Sans"/>
              </a:rPr>
              <a:t>.</a:t>
            </a:r>
          </a:p>
        </p:txBody>
      </p:sp>
      <p:sp>
        <p:nvSpPr>
          <p:cNvPr id="16" name="TextBox 16"/>
          <p:cNvSpPr txBox="1"/>
          <p:nvPr/>
        </p:nvSpPr>
        <p:spPr>
          <a:xfrm>
            <a:off x="9447006" y="8777366"/>
            <a:ext cx="7984555" cy="697142"/>
          </a:xfrm>
          <a:prstGeom prst="rect">
            <a:avLst/>
          </a:prstGeom>
        </p:spPr>
        <p:txBody>
          <a:bodyPr lIns="0" tIns="0" rIns="0" bIns="0" rtlCol="0" anchor="t">
            <a:spAutoFit/>
          </a:bodyPr>
          <a:lstStyle/>
          <a:p>
            <a:pPr algn="l">
              <a:lnSpc>
                <a:spcPts val="2730"/>
              </a:lnSpc>
            </a:pPr>
            <a:r>
              <a:rPr lang="en-US" sz="2100">
                <a:solidFill>
                  <a:srgbClr val="14110F"/>
                </a:solidFill>
                <a:latin typeface="Public Sans"/>
                <a:ea typeface="Public Sans"/>
                <a:cs typeface="Public Sans"/>
                <a:sym typeface="Public Sans"/>
              </a:rPr>
              <a:t>Codifies the process for setting national targets to reduce GHG emissions in support of achieving net-zero emissions by 2050.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4097650"/>
            <a:ext cx="5700335" cy="0"/>
          </a:xfrm>
          <a:prstGeom prst="line">
            <a:avLst/>
          </a:prstGeom>
          <a:ln w="104775" cap="flat">
            <a:solidFill>
              <a:srgbClr val="013821"/>
            </a:solidFill>
            <a:prstDash val="solid"/>
            <a:headEnd type="none" w="sm" len="sm"/>
            <a:tailEnd type="none" w="sm" len="sm"/>
          </a:ln>
        </p:spPr>
        <p:txBody>
          <a:bodyPr/>
          <a:lstStyle/>
          <a:p>
            <a:endParaRPr lang="en-US"/>
          </a:p>
        </p:txBody>
      </p:sp>
      <p:sp>
        <p:nvSpPr>
          <p:cNvPr id="3" name="AutoShape 3"/>
          <p:cNvSpPr/>
          <p:nvPr/>
        </p:nvSpPr>
        <p:spPr>
          <a:xfrm flipV="1">
            <a:off x="12358375" y="1484356"/>
            <a:ext cx="0" cy="7774238"/>
          </a:xfrm>
          <a:prstGeom prst="line">
            <a:avLst/>
          </a:prstGeom>
          <a:ln w="38100" cap="flat">
            <a:solidFill>
              <a:srgbClr val="013821"/>
            </a:solidFill>
            <a:prstDash val="solid"/>
            <a:headEnd type="none" w="sm" len="sm"/>
            <a:tailEnd type="none" w="sm" len="sm"/>
          </a:ln>
        </p:spPr>
        <p:txBody>
          <a:bodyPr/>
          <a:lstStyle/>
          <a:p>
            <a:endParaRPr lang="en-US"/>
          </a:p>
        </p:txBody>
      </p:sp>
      <p:grpSp>
        <p:nvGrpSpPr>
          <p:cNvPr id="4" name="Group 4"/>
          <p:cNvGrpSpPr/>
          <p:nvPr/>
        </p:nvGrpSpPr>
        <p:grpSpPr>
          <a:xfrm>
            <a:off x="8542021" y="1028700"/>
            <a:ext cx="7670807" cy="911313"/>
            <a:chOff x="0" y="0"/>
            <a:chExt cx="2020295" cy="240017"/>
          </a:xfrm>
        </p:grpSpPr>
        <p:sp>
          <p:nvSpPr>
            <p:cNvPr id="5" name="Freeform 5"/>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FF914D"/>
            </a:solidFill>
          </p:spPr>
          <p:txBody>
            <a:bodyPr/>
            <a:lstStyle/>
            <a:p>
              <a:endParaRPr lang="en-US"/>
            </a:p>
          </p:txBody>
        </p:sp>
        <p:sp>
          <p:nvSpPr>
            <p:cNvPr id="6" name="TextBox 6"/>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Target Setting</a:t>
              </a:r>
            </a:p>
          </p:txBody>
        </p:sp>
      </p:grpSp>
      <p:grpSp>
        <p:nvGrpSpPr>
          <p:cNvPr id="7" name="Group 7"/>
          <p:cNvGrpSpPr/>
          <p:nvPr/>
        </p:nvGrpSpPr>
        <p:grpSpPr>
          <a:xfrm>
            <a:off x="8542021" y="2306818"/>
            <a:ext cx="7670807" cy="911313"/>
            <a:chOff x="0" y="0"/>
            <a:chExt cx="2020295" cy="240017"/>
          </a:xfrm>
        </p:grpSpPr>
        <p:sp>
          <p:nvSpPr>
            <p:cNvPr id="8" name="Freeform 8"/>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D74D19"/>
            </a:solidFill>
          </p:spPr>
          <p:txBody>
            <a:bodyPr/>
            <a:lstStyle/>
            <a:p>
              <a:endParaRPr lang="en-US"/>
            </a:p>
          </p:txBody>
        </p:sp>
        <p:sp>
          <p:nvSpPr>
            <p:cNvPr id="9" name="TextBox 9"/>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Emissions Reduction Plan</a:t>
              </a:r>
            </a:p>
          </p:txBody>
        </p:sp>
      </p:grpSp>
      <p:grpSp>
        <p:nvGrpSpPr>
          <p:cNvPr id="10" name="Group 10"/>
          <p:cNvGrpSpPr/>
          <p:nvPr/>
        </p:nvGrpSpPr>
        <p:grpSpPr>
          <a:xfrm>
            <a:off x="8542021" y="3589606"/>
            <a:ext cx="7670807" cy="911313"/>
            <a:chOff x="0" y="0"/>
            <a:chExt cx="2020295" cy="240017"/>
          </a:xfrm>
        </p:grpSpPr>
        <p:sp>
          <p:nvSpPr>
            <p:cNvPr id="11" name="Freeform 11"/>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BC8A6B"/>
            </a:solidFill>
          </p:spPr>
          <p:txBody>
            <a:bodyPr/>
            <a:lstStyle/>
            <a:p>
              <a:endParaRPr lang="en-US"/>
            </a:p>
          </p:txBody>
        </p:sp>
        <p:sp>
          <p:nvSpPr>
            <p:cNvPr id="12" name="TextBox 12"/>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Progress Report</a:t>
              </a:r>
            </a:p>
          </p:txBody>
        </p:sp>
      </p:grpSp>
      <p:grpSp>
        <p:nvGrpSpPr>
          <p:cNvPr id="13" name="Group 13"/>
          <p:cNvGrpSpPr/>
          <p:nvPr/>
        </p:nvGrpSpPr>
        <p:grpSpPr>
          <a:xfrm>
            <a:off x="8542021" y="4872394"/>
            <a:ext cx="7670807" cy="911313"/>
            <a:chOff x="0" y="0"/>
            <a:chExt cx="2020295" cy="240017"/>
          </a:xfrm>
        </p:grpSpPr>
        <p:sp>
          <p:nvSpPr>
            <p:cNvPr id="14" name="Freeform 14"/>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39BE7E"/>
            </a:solidFill>
          </p:spPr>
          <p:txBody>
            <a:bodyPr/>
            <a:lstStyle/>
            <a:p>
              <a:endParaRPr lang="en-US"/>
            </a:p>
          </p:txBody>
        </p:sp>
        <p:sp>
          <p:nvSpPr>
            <p:cNvPr id="15" name="TextBox 15"/>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Assessment Report</a:t>
              </a:r>
            </a:p>
          </p:txBody>
        </p:sp>
      </p:grpSp>
      <p:grpSp>
        <p:nvGrpSpPr>
          <p:cNvPr id="16" name="Group 16"/>
          <p:cNvGrpSpPr/>
          <p:nvPr/>
        </p:nvGrpSpPr>
        <p:grpSpPr>
          <a:xfrm>
            <a:off x="8542021" y="6155182"/>
            <a:ext cx="7670807" cy="911313"/>
            <a:chOff x="0" y="0"/>
            <a:chExt cx="2020295" cy="240017"/>
          </a:xfrm>
        </p:grpSpPr>
        <p:sp>
          <p:nvSpPr>
            <p:cNvPr id="17" name="Freeform 17"/>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83A1CC"/>
            </a:solidFill>
          </p:spPr>
          <p:txBody>
            <a:bodyPr/>
            <a:lstStyle/>
            <a:p>
              <a:endParaRPr lang="en-US"/>
            </a:p>
          </p:txBody>
        </p:sp>
        <p:sp>
          <p:nvSpPr>
            <p:cNvPr id="18" name="TextBox 18"/>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Net-Zero Advisory Body (NZAB) Annual Reports and </a:t>
              </a:r>
            </a:p>
            <a:p>
              <a:pPr algn="ctr">
                <a:lnSpc>
                  <a:spcPts val="2470"/>
                </a:lnSpc>
              </a:pPr>
              <a:r>
                <a:rPr lang="en-US" sz="1900" b="1">
                  <a:solidFill>
                    <a:srgbClr val="013821"/>
                  </a:solidFill>
                  <a:latin typeface="Public Sans Bold"/>
                  <a:ea typeface="Public Sans Bold"/>
                  <a:cs typeface="Public Sans Bold"/>
                  <a:sym typeface="Public Sans Bold"/>
                </a:rPr>
                <a:t>Minister’s Response​</a:t>
              </a:r>
            </a:p>
          </p:txBody>
        </p:sp>
      </p:grpSp>
      <p:grpSp>
        <p:nvGrpSpPr>
          <p:cNvPr id="19" name="Group 19"/>
          <p:cNvGrpSpPr/>
          <p:nvPr/>
        </p:nvGrpSpPr>
        <p:grpSpPr>
          <a:xfrm>
            <a:off x="8542021" y="8714320"/>
            <a:ext cx="7670807" cy="911313"/>
            <a:chOff x="0" y="0"/>
            <a:chExt cx="2020295" cy="240017"/>
          </a:xfrm>
        </p:grpSpPr>
        <p:sp>
          <p:nvSpPr>
            <p:cNvPr id="20" name="Freeform 20"/>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A8A8A8"/>
            </a:solidFill>
          </p:spPr>
          <p:txBody>
            <a:bodyPr/>
            <a:lstStyle/>
            <a:p>
              <a:endParaRPr lang="en-US"/>
            </a:p>
          </p:txBody>
        </p:sp>
        <p:sp>
          <p:nvSpPr>
            <p:cNvPr id="21" name="TextBox 21"/>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Commissioner of the Environment and Sustainable </a:t>
              </a:r>
            </a:p>
            <a:p>
              <a:pPr algn="ctr">
                <a:lnSpc>
                  <a:spcPts val="2470"/>
                </a:lnSpc>
              </a:pPr>
              <a:r>
                <a:rPr lang="en-US" sz="1900" b="1">
                  <a:solidFill>
                    <a:srgbClr val="013821"/>
                  </a:solidFill>
                  <a:latin typeface="Public Sans Bold"/>
                  <a:ea typeface="Public Sans Bold"/>
                  <a:cs typeface="Public Sans Bold"/>
                  <a:sym typeface="Public Sans Bold"/>
                </a:rPr>
                <a:t>Development (CESD) Audits​</a:t>
              </a:r>
            </a:p>
          </p:txBody>
        </p:sp>
      </p:grpSp>
      <p:grpSp>
        <p:nvGrpSpPr>
          <p:cNvPr id="22" name="Group 22"/>
          <p:cNvGrpSpPr/>
          <p:nvPr/>
        </p:nvGrpSpPr>
        <p:grpSpPr>
          <a:xfrm>
            <a:off x="8542021" y="7437970"/>
            <a:ext cx="7670807" cy="911313"/>
            <a:chOff x="0" y="0"/>
            <a:chExt cx="2020295" cy="240017"/>
          </a:xfrm>
        </p:grpSpPr>
        <p:sp>
          <p:nvSpPr>
            <p:cNvPr id="23" name="Freeform 23"/>
            <p:cNvSpPr/>
            <p:nvPr/>
          </p:nvSpPr>
          <p:spPr>
            <a:xfrm>
              <a:off x="0" y="0"/>
              <a:ext cx="2020295" cy="240017"/>
            </a:xfrm>
            <a:custGeom>
              <a:avLst/>
              <a:gdLst/>
              <a:ahLst/>
              <a:cxnLst/>
              <a:rect l="l" t="t" r="r" b="b"/>
              <a:pathLst>
                <a:path w="2020295" h="240017">
                  <a:moveTo>
                    <a:pt x="51473" y="0"/>
                  </a:moveTo>
                  <a:lnTo>
                    <a:pt x="1968822" y="0"/>
                  </a:lnTo>
                  <a:cubicBezTo>
                    <a:pt x="1982474" y="0"/>
                    <a:pt x="1995566" y="5423"/>
                    <a:pt x="2005219" y="15076"/>
                  </a:cubicBezTo>
                  <a:cubicBezTo>
                    <a:pt x="2014872" y="24729"/>
                    <a:pt x="2020295" y="37821"/>
                    <a:pt x="2020295" y="51473"/>
                  </a:cubicBezTo>
                  <a:lnTo>
                    <a:pt x="2020295" y="188544"/>
                  </a:lnTo>
                  <a:cubicBezTo>
                    <a:pt x="2020295" y="202195"/>
                    <a:pt x="2014872" y="215288"/>
                    <a:pt x="2005219" y="224941"/>
                  </a:cubicBezTo>
                  <a:cubicBezTo>
                    <a:pt x="1995566" y="234594"/>
                    <a:pt x="1982474" y="240017"/>
                    <a:pt x="1968822" y="240017"/>
                  </a:cubicBezTo>
                  <a:lnTo>
                    <a:pt x="51473" y="240017"/>
                  </a:lnTo>
                  <a:cubicBezTo>
                    <a:pt x="37821" y="240017"/>
                    <a:pt x="24729" y="234594"/>
                    <a:pt x="15076" y="224941"/>
                  </a:cubicBezTo>
                  <a:cubicBezTo>
                    <a:pt x="5423" y="215288"/>
                    <a:pt x="0" y="202195"/>
                    <a:pt x="0" y="188544"/>
                  </a:cubicBezTo>
                  <a:lnTo>
                    <a:pt x="0" y="51473"/>
                  </a:lnTo>
                  <a:cubicBezTo>
                    <a:pt x="0" y="37821"/>
                    <a:pt x="5423" y="24729"/>
                    <a:pt x="15076" y="15076"/>
                  </a:cubicBezTo>
                  <a:cubicBezTo>
                    <a:pt x="24729" y="5423"/>
                    <a:pt x="37821" y="0"/>
                    <a:pt x="51473" y="0"/>
                  </a:cubicBezTo>
                  <a:close/>
                </a:path>
              </a:pathLst>
            </a:custGeom>
            <a:solidFill>
              <a:srgbClr val="DEB15E"/>
            </a:solidFill>
          </p:spPr>
          <p:txBody>
            <a:bodyPr/>
            <a:lstStyle/>
            <a:p>
              <a:endParaRPr lang="en-US"/>
            </a:p>
          </p:txBody>
        </p:sp>
        <p:sp>
          <p:nvSpPr>
            <p:cNvPr id="24" name="TextBox 24"/>
            <p:cNvSpPr txBox="1"/>
            <p:nvPr/>
          </p:nvSpPr>
          <p:spPr>
            <a:xfrm>
              <a:off x="0" y="-19050"/>
              <a:ext cx="2020295" cy="259067"/>
            </a:xfrm>
            <a:prstGeom prst="rect">
              <a:avLst/>
            </a:prstGeom>
          </p:spPr>
          <p:txBody>
            <a:bodyPr lIns="50800" tIns="50800" rIns="50800" bIns="50800" rtlCol="0" anchor="ctr"/>
            <a:lstStyle/>
            <a:p>
              <a:pPr algn="ctr">
                <a:lnSpc>
                  <a:spcPts val="2470"/>
                </a:lnSpc>
              </a:pPr>
              <a:r>
                <a:rPr lang="en-US" sz="1900" b="1">
                  <a:solidFill>
                    <a:srgbClr val="013821"/>
                  </a:solidFill>
                  <a:latin typeface="Public Sans Bold"/>
                  <a:ea typeface="Public Sans Bold"/>
                  <a:cs typeface="Public Sans Bold"/>
                  <a:sym typeface="Public Sans Bold"/>
                </a:rPr>
                <a:t>Annual Reports​ on Climate-Related Financial Risk Management</a:t>
              </a:r>
            </a:p>
          </p:txBody>
        </p:sp>
      </p:grpSp>
      <p:sp>
        <p:nvSpPr>
          <p:cNvPr id="25" name="Freeform 25"/>
          <p:cNvSpPr/>
          <p:nvPr/>
        </p:nvSpPr>
        <p:spPr>
          <a:xfrm>
            <a:off x="1028700" y="5720736"/>
            <a:ext cx="5881706" cy="3911335"/>
          </a:xfrm>
          <a:custGeom>
            <a:avLst/>
            <a:gdLst/>
            <a:ahLst/>
            <a:cxnLst/>
            <a:rect l="l" t="t" r="r" b="b"/>
            <a:pathLst>
              <a:path w="5881706" h="3911335">
                <a:moveTo>
                  <a:pt x="0" y="0"/>
                </a:moveTo>
                <a:lnTo>
                  <a:pt x="5881706" y="0"/>
                </a:lnTo>
                <a:lnTo>
                  <a:pt x="5881706" y="3911335"/>
                </a:lnTo>
                <a:lnTo>
                  <a:pt x="0" y="3911335"/>
                </a:lnTo>
                <a:lnTo>
                  <a:pt x="0" y="0"/>
                </a:lnTo>
                <a:close/>
              </a:path>
            </a:pathLst>
          </a:custGeom>
          <a:blipFill>
            <a:blip r:embed="rId2"/>
            <a:stretch>
              <a:fillRect/>
            </a:stretch>
          </a:blipFill>
        </p:spPr>
        <p:txBody>
          <a:bodyPr/>
          <a:lstStyle/>
          <a:p>
            <a:endParaRPr lang="en-US"/>
          </a:p>
        </p:txBody>
      </p:sp>
      <p:sp>
        <p:nvSpPr>
          <p:cNvPr id="26" name="TextBox 26"/>
          <p:cNvSpPr txBox="1"/>
          <p:nvPr/>
        </p:nvSpPr>
        <p:spPr>
          <a:xfrm>
            <a:off x="1028700" y="1019175"/>
            <a:ext cx="6871836" cy="2867025"/>
          </a:xfrm>
          <a:prstGeom prst="rect">
            <a:avLst/>
          </a:prstGeom>
        </p:spPr>
        <p:txBody>
          <a:bodyPr lIns="0" tIns="0" rIns="0" bIns="0" rtlCol="0" anchor="t">
            <a:spAutoFit/>
          </a:bodyPr>
          <a:lstStyle/>
          <a:p>
            <a:pPr algn="l">
              <a:lnSpc>
                <a:spcPts val="7560"/>
              </a:lnSpc>
            </a:pPr>
            <a:r>
              <a:rPr lang="en-US" sz="6300" i="1">
                <a:solidFill>
                  <a:srgbClr val="FA632A"/>
                </a:solidFill>
                <a:latin typeface="Public Sans Italics"/>
                <a:ea typeface="Public Sans Italics"/>
                <a:cs typeface="Public Sans Italics"/>
                <a:sym typeface="Public Sans Italics"/>
              </a:rPr>
              <a:t>Canadian Net-Zero Emissions Accountability Act</a:t>
            </a:r>
          </a:p>
        </p:txBody>
      </p:sp>
      <p:sp>
        <p:nvSpPr>
          <p:cNvPr id="27" name="TextBox 27"/>
          <p:cNvSpPr txBox="1"/>
          <p:nvPr/>
        </p:nvSpPr>
        <p:spPr>
          <a:xfrm>
            <a:off x="1028700" y="4638653"/>
            <a:ext cx="5007207" cy="504847"/>
          </a:xfrm>
          <a:prstGeom prst="rect">
            <a:avLst/>
          </a:prstGeom>
        </p:spPr>
        <p:txBody>
          <a:bodyPr lIns="0" tIns="0" rIns="0" bIns="0" rtlCol="0" anchor="t">
            <a:spAutoFit/>
          </a:bodyPr>
          <a:lstStyle/>
          <a:p>
            <a:pPr algn="l">
              <a:lnSpc>
                <a:spcPts val="3900"/>
              </a:lnSpc>
            </a:pPr>
            <a:r>
              <a:rPr lang="en-US" sz="3000" b="1">
                <a:solidFill>
                  <a:srgbClr val="000000"/>
                </a:solidFill>
                <a:latin typeface="Public Sans Bold"/>
                <a:ea typeface="Public Sans Bold"/>
                <a:cs typeface="Public Sans Bold"/>
                <a:sym typeface="Public Sans Bold"/>
              </a:rPr>
              <a:t>Reporting Requirements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2D1A"/>
        </a:solidFill>
        <a:effectLst/>
      </p:bgPr>
    </p:bg>
    <p:spTree>
      <p:nvGrpSpPr>
        <p:cNvPr id="1" name=""/>
        <p:cNvGrpSpPr/>
        <p:nvPr/>
      </p:nvGrpSpPr>
      <p:grpSpPr>
        <a:xfrm>
          <a:off x="0" y="0"/>
          <a:ext cx="0" cy="0"/>
          <a:chOff x="0" y="0"/>
          <a:chExt cx="0" cy="0"/>
        </a:xfrm>
      </p:grpSpPr>
      <p:grpSp>
        <p:nvGrpSpPr>
          <p:cNvPr id="2" name="Group 2"/>
          <p:cNvGrpSpPr/>
          <p:nvPr/>
        </p:nvGrpSpPr>
        <p:grpSpPr>
          <a:xfrm>
            <a:off x="8466225" y="1462541"/>
            <a:ext cx="9079628" cy="3280106"/>
            <a:chOff x="0" y="0"/>
            <a:chExt cx="12106171" cy="4373475"/>
          </a:xfrm>
        </p:grpSpPr>
        <p:sp>
          <p:nvSpPr>
            <p:cNvPr id="3" name="TextBox 3"/>
            <p:cNvSpPr txBox="1"/>
            <p:nvPr/>
          </p:nvSpPr>
          <p:spPr>
            <a:xfrm>
              <a:off x="0" y="-47625"/>
              <a:ext cx="12106171" cy="657225"/>
            </a:xfrm>
            <a:prstGeom prst="rect">
              <a:avLst/>
            </a:prstGeom>
          </p:spPr>
          <p:txBody>
            <a:bodyPr lIns="0" tIns="0" rIns="0" bIns="0" rtlCol="0" anchor="t">
              <a:spAutoFit/>
            </a:bodyPr>
            <a:lstStyle/>
            <a:p>
              <a:pPr algn="l">
                <a:lnSpc>
                  <a:spcPts val="3900"/>
                </a:lnSpc>
              </a:pPr>
              <a:r>
                <a:rPr lang="en-US" sz="3000">
                  <a:solidFill>
                    <a:srgbClr val="FA632A"/>
                  </a:solidFill>
                  <a:latin typeface="Public Sans"/>
                  <a:ea typeface="Public Sans"/>
                  <a:cs typeface="Public Sans"/>
                  <a:sym typeface="Public Sans"/>
                </a:rPr>
                <a:t>Milestones Years and Progression</a:t>
              </a:r>
            </a:p>
          </p:txBody>
        </p:sp>
        <p:sp>
          <p:nvSpPr>
            <p:cNvPr id="4" name="TextBox 4"/>
            <p:cNvSpPr txBox="1"/>
            <p:nvPr/>
          </p:nvSpPr>
          <p:spPr>
            <a:xfrm>
              <a:off x="0" y="914371"/>
              <a:ext cx="12106171" cy="3459104"/>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•A national GHG emissions target must be set for each milestone year (2030, 2035, 2040, 2045) with a view to achieving net-zero emissions by 2050.</a:t>
              </a:r>
            </a:p>
            <a:p>
              <a:pPr algn="l">
                <a:lnSpc>
                  <a:spcPts val="2600"/>
                </a:lnSpc>
              </a:pPr>
              <a:endParaRPr lang="en-US" sz="2000">
                <a:solidFill>
                  <a:srgbClr val="FFFFFF"/>
                </a:solidFill>
                <a:latin typeface="Public Sans"/>
                <a:ea typeface="Public Sans"/>
                <a:cs typeface="Public Sans"/>
                <a:sym typeface="Public Sans"/>
              </a:endParaRPr>
            </a:p>
            <a:p>
              <a:pPr algn="l">
                <a:lnSpc>
                  <a:spcPts val="2600"/>
                </a:lnSpc>
              </a:pPr>
              <a:r>
                <a:rPr lang="en-US" sz="2000">
                  <a:solidFill>
                    <a:srgbClr val="FFFFFF"/>
                  </a:solidFill>
                  <a:latin typeface="Public Sans"/>
                  <a:ea typeface="Public Sans"/>
                  <a:cs typeface="Public Sans"/>
                  <a:sym typeface="Public Sans"/>
                </a:rPr>
                <a:t>•Subsequent targets must be set at least ten years in advance and must represent a progression beyond the previous one, and be as ambitous as the most recent NDC.</a:t>
              </a:r>
            </a:p>
            <a:p>
              <a:pPr algn="l">
                <a:lnSpc>
                  <a:spcPts val="2600"/>
                </a:lnSpc>
              </a:pPr>
              <a:endParaRPr lang="en-US" sz="2000">
                <a:solidFill>
                  <a:srgbClr val="FFFFFF"/>
                </a:solidFill>
                <a:latin typeface="Public Sans"/>
                <a:ea typeface="Public Sans"/>
                <a:cs typeface="Public Sans"/>
                <a:sym typeface="Public Sans"/>
              </a:endParaRPr>
            </a:p>
            <a:p>
              <a:pPr algn="l">
                <a:lnSpc>
                  <a:spcPts val="2600"/>
                </a:lnSpc>
              </a:pPr>
              <a:endParaRPr lang="en-US" sz="2000">
                <a:solidFill>
                  <a:srgbClr val="FFFFFF"/>
                </a:solidFill>
                <a:latin typeface="Public Sans"/>
                <a:ea typeface="Public Sans"/>
                <a:cs typeface="Public Sans"/>
                <a:sym typeface="Public Sans"/>
              </a:endParaRPr>
            </a:p>
          </p:txBody>
        </p:sp>
      </p:grpSp>
      <p:sp>
        <p:nvSpPr>
          <p:cNvPr id="5" name="AutoShape 5">
            <a:extLst>
              <a:ext uri="{C183D7F6-B498-43B3-948B-1728B52AA6E4}">
                <adec:decorative xmlns:adec="http://schemas.microsoft.com/office/drawing/2017/decorative" val="1"/>
              </a:ext>
            </a:extLst>
          </p:cNvPr>
          <p:cNvSpPr/>
          <p:nvPr/>
        </p:nvSpPr>
        <p:spPr>
          <a:xfrm>
            <a:off x="8466225" y="4513413"/>
            <a:ext cx="9079628"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a:off x="8466225" y="6450724"/>
            <a:ext cx="9079628" cy="0"/>
          </a:xfrm>
          <a:prstGeom prst="line">
            <a:avLst/>
          </a:prstGeom>
          <a:ln w="9525" cap="rnd">
            <a:solidFill>
              <a:srgbClr val="FFFFFF"/>
            </a:solidFill>
            <a:prstDash val="solid"/>
            <a:headEnd type="none" w="sm" len="sm"/>
            <a:tailEnd type="none" w="sm" len="sm"/>
          </a:ln>
        </p:spPr>
        <p:txBody>
          <a:bodyPr/>
          <a:lstStyle/>
          <a:p>
            <a:endParaRPr lang="en-US"/>
          </a:p>
        </p:txBody>
      </p:sp>
      <p:sp>
        <p:nvSpPr>
          <p:cNvPr id="7" name="Freeform 7" descr="a black and white calendar icon"/>
          <p:cNvSpPr/>
          <p:nvPr/>
        </p:nvSpPr>
        <p:spPr>
          <a:xfrm>
            <a:off x="6935702" y="6588837"/>
            <a:ext cx="718715" cy="543610"/>
          </a:xfrm>
          <a:custGeom>
            <a:avLst/>
            <a:gdLst/>
            <a:ahLst/>
            <a:cxnLst/>
            <a:rect l="l" t="t" r="r" b="b"/>
            <a:pathLst>
              <a:path w="718715" h="543610">
                <a:moveTo>
                  <a:pt x="0" y="0"/>
                </a:moveTo>
                <a:lnTo>
                  <a:pt x="718715" y="0"/>
                </a:lnTo>
                <a:lnTo>
                  <a:pt x="718715" y="543609"/>
                </a:lnTo>
                <a:lnTo>
                  <a:pt x="0" y="54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descr="a black and white icon of a bar graph"/>
          <p:cNvSpPr/>
          <p:nvPr/>
        </p:nvSpPr>
        <p:spPr>
          <a:xfrm>
            <a:off x="6935702" y="1575399"/>
            <a:ext cx="718715" cy="543610"/>
          </a:xfrm>
          <a:custGeom>
            <a:avLst/>
            <a:gdLst/>
            <a:ahLst/>
            <a:cxnLst/>
            <a:rect l="l" t="t" r="r" b="b"/>
            <a:pathLst>
              <a:path w="718715" h="543610">
                <a:moveTo>
                  <a:pt x="0" y="0"/>
                </a:moveTo>
                <a:lnTo>
                  <a:pt x="718715" y="0"/>
                </a:lnTo>
                <a:lnTo>
                  <a:pt x="718715" y="543610"/>
                </a:lnTo>
                <a:lnTo>
                  <a:pt x="0" y="543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descr="a black and white settings icon"/>
          <p:cNvSpPr/>
          <p:nvPr/>
        </p:nvSpPr>
        <p:spPr>
          <a:xfrm>
            <a:off x="6935702" y="4652108"/>
            <a:ext cx="718715" cy="584119"/>
          </a:xfrm>
          <a:custGeom>
            <a:avLst/>
            <a:gdLst/>
            <a:ahLst/>
            <a:cxnLst/>
            <a:rect l="l" t="t" r="r" b="b"/>
            <a:pathLst>
              <a:path w="718715" h="584119">
                <a:moveTo>
                  <a:pt x="0" y="0"/>
                </a:moveTo>
                <a:lnTo>
                  <a:pt x="718715" y="0"/>
                </a:lnTo>
                <a:lnTo>
                  <a:pt x="718715" y="584119"/>
                </a:lnTo>
                <a:lnTo>
                  <a:pt x="0" y="5841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576280" y="1181813"/>
            <a:ext cx="4883805" cy="5661636"/>
            <a:chOff x="0" y="-9525"/>
            <a:chExt cx="6511739" cy="7548849"/>
          </a:xfrm>
        </p:grpSpPr>
        <p:sp>
          <p:nvSpPr>
            <p:cNvPr id="11" name="TextBox 11"/>
            <p:cNvSpPr txBox="1"/>
            <p:nvPr/>
          </p:nvSpPr>
          <p:spPr>
            <a:xfrm>
              <a:off x="249647" y="-9525"/>
              <a:ext cx="5614691" cy="7095961"/>
            </a:xfrm>
            <a:prstGeom prst="rect">
              <a:avLst/>
            </a:prstGeom>
          </p:spPr>
          <p:txBody>
            <a:bodyPr lIns="0" tIns="0" rIns="0" bIns="0" rtlCol="0" anchor="t">
              <a:spAutoFit/>
            </a:bodyPr>
            <a:lstStyle/>
            <a:p>
              <a:pPr algn="l">
                <a:lnSpc>
                  <a:spcPts val="8280"/>
                </a:lnSpc>
              </a:pPr>
              <a:r>
                <a:rPr lang="en-US" sz="7200" dirty="0">
                  <a:solidFill>
                    <a:srgbClr val="FA632A"/>
                  </a:solidFill>
                  <a:latin typeface="Public Sans"/>
                  <a:sym typeface="Public Sans"/>
                </a:rPr>
                <a:t>Setting National Targets Under CNZEAA</a:t>
              </a:r>
              <a:endParaRPr lang="en-US" sz="6900" dirty="0">
                <a:solidFill>
                  <a:srgbClr val="C95927"/>
                </a:solidFill>
                <a:latin typeface="Public Sans"/>
                <a:ea typeface="Public Sans"/>
                <a:cs typeface="Public Sans"/>
                <a:sym typeface="Public Sans"/>
              </a:endParaRPr>
            </a:p>
          </p:txBody>
        </p:sp>
        <p:sp>
          <p:nvSpPr>
            <p:cNvPr id="12" name="AutoShape 12"/>
            <p:cNvSpPr/>
            <p:nvPr/>
          </p:nvSpPr>
          <p:spPr>
            <a:xfrm>
              <a:off x="0" y="7539324"/>
              <a:ext cx="6511739" cy="0"/>
            </a:xfrm>
            <a:prstGeom prst="line">
              <a:avLst/>
            </a:prstGeom>
            <a:ln w="139700" cap="flat">
              <a:solidFill>
                <a:srgbClr val="FA632A"/>
              </a:solidFill>
              <a:prstDash val="solid"/>
              <a:headEnd type="none" w="sm" len="sm"/>
              <a:tailEnd type="none" w="sm" len="sm"/>
            </a:ln>
          </p:spPr>
          <p:txBody>
            <a:bodyPr/>
            <a:lstStyle/>
            <a:p>
              <a:endParaRPr lang="en-US"/>
            </a:p>
          </p:txBody>
        </p:sp>
      </p:grpSp>
      <p:grpSp>
        <p:nvGrpSpPr>
          <p:cNvPr id="13" name="Group 13"/>
          <p:cNvGrpSpPr/>
          <p:nvPr/>
        </p:nvGrpSpPr>
        <p:grpSpPr>
          <a:xfrm>
            <a:off x="599646" y="7929664"/>
            <a:ext cx="4860439" cy="767790"/>
            <a:chOff x="-1" y="-19050"/>
            <a:chExt cx="1280115" cy="202216"/>
          </a:xfrm>
        </p:grpSpPr>
        <p:sp>
          <p:nvSpPr>
            <p:cNvPr id="14" name="Freeform 14"/>
            <p:cNvSpPr/>
            <p:nvPr/>
          </p:nvSpPr>
          <p:spPr>
            <a:xfrm>
              <a:off x="0" y="0"/>
              <a:ext cx="1280114" cy="164116"/>
            </a:xfrm>
            <a:custGeom>
              <a:avLst/>
              <a:gdLst/>
              <a:ahLst/>
              <a:cxnLst/>
              <a:rect l="l" t="t" r="r" b="b"/>
              <a:pathLst>
                <a:path w="1280114" h="164116">
                  <a:moveTo>
                    <a:pt x="81235" y="0"/>
                  </a:moveTo>
                  <a:lnTo>
                    <a:pt x="1198879" y="0"/>
                  </a:lnTo>
                  <a:cubicBezTo>
                    <a:pt x="1220424" y="0"/>
                    <a:pt x="1241087" y="8559"/>
                    <a:pt x="1256321" y="23793"/>
                  </a:cubicBezTo>
                  <a:cubicBezTo>
                    <a:pt x="1271556" y="39028"/>
                    <a:pt x="1280114" y="59690"/>
                    <a:pt x="1280114" y="81235"/>
                  </a:cubicBezTo>
                  <a:lnTo>
                    <a:pt x="1280114" y="82881"/>
                  </a:lnTo>
                  <a:cubicBezTo>
                    <a:pt x="1280114" y="104426"/>
                    <a:pt x="1271556" y="125088"/>
                    <a:pt x="1256321" y="140323"/>
                  </a:cubicBezTo>
                  <a:cubicBezTo>
                    <a:pt x="1241087" y="155557"/>
                    <a:pt x="1220424" y="164116"/>
                    <a:pt x="1198879" y="164116"/>
                  </a:cubicBezTo>
                  <a:lnTo>
                    <a:pt x="81235" y="164116"/>
                  </a:lnTo>
                  <a:cubicBezTo>
                    <a:pt x="36370" y="164116"/>
                    <a:pt x="0" y="127746"/>
                    <a:pt x="0" y="82881"/>
                  </a:cubicBezTo>
                  <a:lnTo>
                    <a:pt x="0" y="81235"/>
                  </a:lnTo>
                  <a:cubicBezTo>
                    <a:pt x="0" y="36370"/>
                    <a:pt x="36370" y="0"/>
                    <a:pt x="81235" y="0"/>
                  </a:cubicBezTo>
                  <a:close/>
                </a:path>
              </a:pathLst>
            </a:custGeom>
            <a:solidFill>
              <a:srgbClr val="555251"/>
            </a:solidFill>
          </p:spPr>
          <p:txBody>
            <a:bodyPr/>
            <a:lstStyle/>
            <a:p>
              <a:endParaRPr lang="en-US"/>
            </a:p>
          </p:txBody>
        </p:sp>
        <p:sp>
          <p:nvSpPr>
            <p:cNvPr id="15" name="TextBox 15"/>
            <p:cNvSpPr txBox="1"/>
            <p:nvPr/>
          </p:nvSpPr>
          <p:spPr>
            <a:xfrm>
              <a:off x="-1" y="-19050"/>
              <a:ext cx="1280114" cy="202216"/>
            </a:xfrm>
            <a:prstGeom prst="rect">
              <a:avLst/>
            </a:prstGeom>
          </p:spPr>
          <p:txBody>
            <a:bodyPr lIns="50800" tIns="50800" rIns="50800" bIns="50800" rtlCol="0" anchor="ctr"/>
            <a:lstStyle/>
            <a:p>
              <a:pPr algn="ctr">
                <a:lnSpc>
                  <a:spcPts val="2660"/>
                </a:lnSpc>
              </a:pPr>
              <a:r>
                <a:rPr lang="en-US" sz="1900" b="1" dirty="0">
                  <a:solidFill>
                    <a:srgbClr val="FA632A"/>
                  </a:solidFill>
                  <a:latin typeface="Public Sans Bold"/>
                  <a:ea typeface="Public Sans Bold"/>
                  <a:cs typeface="Public Sans Bold"/>
                  <a:sym typeface="Public Sans Bold"/>
                </a:rPr>
                <a:t>By 2030:</a:t>
              </a:r>
              <a:r>
                <a:rPr lang="en-US" sz="1900" b="1" dirty="0">
                  <a:solidFill>
                    <a:srgbClr val="FFFFFF"/>
                  </a:solidFill>
                  <a:latin typeface="Public Sans Bold"/>
                  <a:ea typeface="Public Sans Bold"/>
                  <a:cs typeface="Public Sans Bold"/>
                  <a:sym typeface="Public Sans Bold"/>
                </a:rPr>
                <a:t> 40-45% below 2005 levels</a:t>
              </a:r>
            </a:p>
          </p:txBody>
        </p:sp>
      </p:grpSp>
      <p:grpSp>
        <p:nvGrpSpPr>
          <p:cNvPr id="16" name="Group 16"/>
          <p:cNvGrpSpPr/>
          <p:nvPr/>
        </p:nvGrpSpPr>
        <p:grpSpPr>
          <a:xfrm>
            <a:off x="8466225" y="6588837"/>
            <a:ext cx="8874420" cy="1984530"/>
            <a:chOff x="0" y="0"/>
            <a:chExt cx="11832560" cy="2646040"/>
          </a:xfrm>
        </p:grpSpPr>
        <p:sp>
          <p:nvSpPr>
            <p:cNvPr id="17" name="TextBox 17"/>
            <p:cNvSpPr txBox="1"/>
            <p:nvPr/>
          </p:nvSpPr>
          <p:spPr>
            <a:xfrm>
              <a:off x="0" y="-47625"/>
              <a:ext cx="11832560" cy="657225"/>
            </a:xfrm>
            <a:prstGeom prst="rect">
              <a:avLst/>
            </a:prstGeom>
          </p:spPr>
          <p:txBody>
            <a:bodyPr lIns="0" tIns="0" rIns="0" bIns="0" rtlCol="0" anchor="t">
              <a:spAutoFit/>
            </a:bodyPr>
            <a:lstStyle/>
            <a:p>
              <a:pPr algn="l">
                <a:lnSpc>
                  <a:spcPts val="3900"/>
                </a:lnSpc>
              </a:pPr>
              <a:r>
                <a:rPr lang="en-US" sz="3000">
                  <a:solidFill>
                    <a:srgbClr val="FA632A"/>
                  </a:solidFill>
                  <a:latin typeface="Public Sans"/>
                  <a:ea typeface="Public Sans"/>
                  <a:cs typeface="Public Sans"/>
                  <a:sym typeface="Public Sans"/>
                </a:rPr>
                <a:t>Factors to consider</a:t>
              </a:r>
            </a:p>
          </p:txBody>
        </p:sp>
        <p:sp>
          <p:nvSpPr>
            <p:cNvPr id="18" name="TextBox 18"/>
            <p:cNvSpPr txBox="1"/>
            <p:nvPr/>
          </p:nvSpPr>
          <p:spPr>
            <a:xfrm>
              <a:off x="0" y="914371"/>
              <a:ext cx="11832560" cy="1731669"/>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•The Minister of the Environment must take the following into account: best available science, Indigenous knowledge, submission by the Net-Zero Advisory Body (NZAB), international commitments.</a:t>
              </a:r>
            </a:p>
            <a:p>
              <a:pPr algn="l">
                <a:lnSpc>
                  <a:spcPts val="2600"/>
                </a:lnSpc>
              </a:pPr>
              <a:endParaRPr lang="en-US" sz="2000">
                <a:solidFill>
                  <a:srgbClr val="FFFFFF"/>
                </a:solidFill>
                <a:latin typeface="Public Sans"/>
                <a:ea typeface="Public Sans"/>
                <a:cs typeface="Public Sans"/>
                <a:sym typeface="Public Sans"/>
              </a:endParaRPr>
            </a:p>
          </p:txBody>
        </p:sp>
      </p:grpSp>
      <p:grpSp>
        <p:nvGrpSpPr>
          <p:cNvPr id="19" name="Group 19"/>
          <p:cNvGrpSpPr/>
          <p:nvPr/>
        </p:nvGrpSpPr>
        <p:grpSpPr>
          <a:xfrm>
            <a:off x="587965" y="8721294"/>
            <a:ext cx="4872118" cy="767790"/>
            <a:chOff x="0" y="-23916"/>
            <a:chExt cx="1283191" cy="202216"/>
          </a:xfrm>
        </p:grpSpPr>
        <p:sp>
          <p:nvSpPr>
            <p:cNvPr id="20" name="Freeform 20"/>
            <p:cNvSpPr/>
            <p:nvPr/>
          </p:nvSpPr>
          <p:spPr>
            <a:xfrm>
              <a:off x="0" y="0"/>
              <a:ext cx="1280114" cy="164116"/>
            </a:xfrm>
            <a:custGeom>
              <a:avLst/>
              <a:gdLst/>
              <a:ahLst/>
              <a:cxnLst/>
              <a:rect l="l" t="t" r="r" b="b"/>
              <a:pathLst>
                <a:path w="1280114" h="164116">
                  <a:moveTo>
                    <a:pt x="81235" y="0"/>
                  </a:moveTo>
                  <a:lnTo>
                    <a:pt x="1198879" y="0"/>
                  </a:lnTo>
                  <a:cubicBezTo>
                    <a:pt x="1220424" y="0"/>
                    <a:pt x="1241087" y="8559"/>
                    <a:pt x="1256321" y="23793"/>
                  </a:cubicBezTo>
                  <a:cubicBezTo>
                    <a:pt x="1271556" y="39028"/>
                    <a:pt x="1280114" y="59690"/>
                    <a:pt x="1280114" y="81235"/>
                  </a:cubicBezTo>
                  <a:lnTo>
                    <a:pt x="1280114" y="82881"/>
                  </a:lnTo>
                  <a:cubicBezTo>
                    <a:pt x="1280114" y="104426"/>
                    <a:pt x="1271556" y="125088"/>
                    <a:pt x="1256321" y="140323"/>
                  </a:cubicBezTo>
                  <a:cubicBezTo>
                    <a:pt x="1241087" y="155557"/>
                    <a:pt x="1220424" y="164116"/>
                    <a:pt x="1198879" y="164116"/>
                  </a:cubicBezTo>
                  <a:lnTo>
                    <a:pt x="81235" y="164116"/>
                  </a:lnTo>
                  <a:cubicBezTo>
                    <a:pt x="36370" y="164116"/>
                    <a:pt x="0" y="127746"/>
                    <a:pt x="0" y="82881"/>
                  </a:cubicBezTo>
                  <a:lnTo>
                    <a:pt x="0" y="81235"/>
                  </a:lnTo>
                  <a:cubicBezTo>
                    <a:pt x="0" y="36370"/>
                    <a:pt x="36370" y="0"/>
                    <a:pt x="81235" y="0"/>
                  </a:cubicBezTo>
                  <a:close/>
                </a:path>
              </a:pathLst>
            </a:custGeom>
            <a:solidFill>
              <a:srgbClr val="555251"/>
            </a:solidFill>
          </p:spPr>
          <p:txBody>
            <a:bodyPr/>
            <a:lstStyle/>
            <a:p>
              <a:endParaRPr lang="en-US"/>
            </a:p>
          </p:txBody>
        </p:sp>
        <p:sp>
          <p:nvSpPr>
            <p:cNvPr id="21" name="TextBox 21"/>
            <p:cNvSpPr txBox="1"/>
            <p:nvPr/>
          </p:nvSpPr>
          <p:spPr>
            <a:xfrm>
              <a:off x="3077" y="-23916"/>
              <a:ext cx="1280114" cy="202216"/>
            </a:xfrm>
            <a:prstGeom prst="rect">
              <a:avLst/>
            </a:prstGeom>
          </p:spPr>
          <p:txBody>
            <a:bodyPr lIns="50800" tIns="50800" rIns="50800" bIns="50800" rtlCol="0" anchor="ctr"/>
            <a:lstStyle/>
            <a:p>
              <a:pPr algn="ctr">
                <a:lnSpc>
                  <a:spcPts val="2660"/>
                </a:lnSpc>
              </a:pPr>
              <a:r>
                <a:rPr lang="en-US" sz="1900" b="1" dirty="0">
                  <a:solidFill>
                    <a:srgbClr val="FA632A"/>
                  </a:solidFill>
                  <a:latin typeface="Public Sans Bold"/>
                  <a:ea typeface="Public Sans Bold"/>
                  <a:cs typeface="Public Sans Bold"/>
                  <a:sym typeface="Public Sans Bold"/>
                </a:rPr>
                <a:t>By 2035:</a:t>
              </a:r>
              <a:r>
                <a:rPr lang="en-US" sz="1900" b="1" dirty="0">
                  <a:solidFill>
                    <a:srgbClr val="FFFFFF"/>
                  </a:solidFill>
                  <a:latin typeface="Public Sans Bold"/>
                  <a:ea typeface="Public Sans Bold"/>
                  <a:cs typeface="Public Sans Bold"/>
                  <a:sym typeface="Public Sans Bold"/>
                </a:rPr>
                <a:t> 45-50% below 2005 levels</a:t>
              </a:r>
            </a:p>
          </p:txBody>
        </p:sp>
      </p:grpSp>
      <p:grpSp>
        <p:nvGrpSpPr>
          <p:cNvPr id="22" name="Group 22"/>
          <p:cNvGrpSpPr/>
          <p:nvPr/>
        </p:nvGrpSpPr>
        <p:grpSpPr>
          <a:xfrm>
            <a:off x="9328647" y="8625124"/>
            <a:ext cx="8011999" cy="1216146"/>
            <a:chOff x="0" y="-24678"/>
            <a:chExt cx="2110156" cy="329283"/>
          </a:xfrm>
        </p:grpSpPr>
        <p:sp>
          <p:nvSpPr>
            <p:cNvPr id="23" name="Freeform 23"/>
            <p:cNvSpPr/>
            <p:nvPr/>
          </p:nvSpPr>
          <p:spPr>
            <a:xfrm>
              <a:off x="0" y="0"/>
              <a:ext cx="2110156" cy="291183"/>
            </a:xfrm>
            <a:custGeom>
              <a:avLst/>
              <a:gdLst/>
              <a:ahLst/>
              <a:cxnLst/>
              <a:rect l="l" t="t" r="r" b="b"/>
              <a:pathLst>
                <a:path w="2110156" h="291183">
                  <a:moveTo>
                    <a:pt x="49281" y="0"/>
                  </a:moveTo>
                  <a:lnTo>
                    <a:pt x="2060875" y="0"/>
                  </a:lnTo>
                  <a:cubicBezTo>
                    <a:pt x="2073945" y="0"/>
                    <a:pt x="2086480" y="5192"/>
                    <a:pt x="2095722" y="14434"/>
                  </a:cubicBezTo>
                  <a:cubicBezTo>
                    <a:pt x="2104964" y="23676"/>
                    <a:pt x="2110156" y="36211"/>
                    <a:pt x="2110156" y="49281"/>
                  </a:cubicBezTo>
                  <a:lnTo>
                    <a:pt x="2110156" y="241902"/>
                  </a:lnTo>
                  <a:cubicBezTo>
                    <a:pt x="2110156" y="269119"/>
                    <a:pt x="2088092" y="291183"/>
                    <a:pt x="2060875" y="291183"/>
                  </a:cubicBezTo>
                  <a:lnTo>
                    <a:pt x="49281" y="291183"/>
                  </a:lnTo>
                  <a:cubicBezTo>
                    <a:pt x="22064" y="291183"/>
                    <a:pt x="0" y="269119"/>
                    <a:pt x="0" y="241902"/>
                  </a:cubicBezTo>
                  <a:lnTo>
                    <a:pt x="0" y="49281"/>
                  </a:lnTo>
                  <a:cubicBezTo>
                    <a:pt x="0" y="22064"/>
                    <a:pt x="22064" y="0"/>
                    <a:pt x="49281" y="0"/>
                  </a:cubicBezTo>
                  <a:close/>
                </a:path>
              </a:pathLst>
            </a:custGeom>
            <a:solidFill>
              <a:srgbClr val="000000">
                <a:alpha val="0"/>
              </a:srgbClr>
            </a:solidFill>
            <a:ln w="38100" cap="rnd">
              <a:solidFill>
                <a:srgbClr val="FA632A"/>
              </a:solidFill>
              <a:prstDash val="solid"/>
              <a:round/>
            </a:ln>
          </p:spPr>
          <p:txBody>
            <a:bodyPr/>
            <a:lstStyle/>
            <a:p>
              <a:endParaRPr lang="en-US"/>
            </a:p>
          </p:txBody>
        </p:sp>
        <p:sp>
          <p:nvSpPr>
            <p:cNvPr id="24" name="TextBox 24"/>
            <p:cNvSpPr txBox="1"/>
            <p:nvPr/>
          </p:nvSpPr>
          <p:spPr>
            <a:xfrm>
              <a:off x="0" y="-24678"/>
              <a:ext cx="2110156" cy="329283"/>
            </a:xfrm>
            <a:prstGeom prst="rect">
              <a:avLst/>
            </a:prstGeom>
          </p:spPr>
          <p:txBody>
            <a:bodyPr lIns="50800" tIns="50800" rIns="50800" bIns="50800" rtlCol="0" anchor="ctr"/>
            <a:lstStyle/>
            <a:p>
              <a:pPr algn="ctr">
                <a:lnSpc>
                  <a:spcPts val="2380"/>
                </a:lnSpc>
              </a:pPr>
              <a:r>
                <a:rPr lang="en-US" sz="1700" dirty="0">
                  <a:solidFill>
                    <a:srgbClr val="A8A8A8"/>
                  </a:solidFill>
                  <a:latin typeface="Public Sans"/>
                  <a:ea typeface="Public Sans"/>
                  <a:cs typeface="Public Sans"/>
                  <a:sym typeface="Public Sans"/>
                </a:rPr>
                <a:t>The NZAB is mandated to provide independent advice to the Minister with respect to achieving net-zero emissions by 2050, including advice on GHG emissions targets and GHG reduction plans</a:t>
              </a:r>
            </a:p>
          </p:txBody>
        </p:sp>
      </p:grpSp>
      <p:sp>
        <p:nvSpPr>
          <p:cNvPr id="25" name="AutoShape 25"/>
          <p:cNvSpPr/>
          <p:nvPr/>
        </p:nvSpPr>
        <p:spPr>
          <a:xfrm>
            <a:off x="8434976" y="9258300"/>
            <a:ext cx="687473" cy="0"/>
          </a:xfrm>
          <a:prstGeom prst="line">
            <a:avLst/>
          </a:prstGeom>
          <a:ln w="85725" cap="flat">
            <a:solidFill>
              <a:srgbClr val="FFFFFF"/>
            </a:solidFill>
            <a:prstDash val="solid"/>
            <a:headEnd type="none" w="sm" len="sm"/>
            <a:tailEnd type="triangle" w="lg" len="med"/>
          </a:ln>
        </p:spPr>
        <p:txBody>
          <a:bodyPr/>
          <a:lstStyle/>
          <a:p>
            <a:endParaRPr lang="en-US"/>
          </a:p>
        </p:txBody>
      </p:sp>
      <p:grpSp>
        <p:nvGrpSpPr>
          <p:cNvPr id="26" name="Group 26"/>
          <p:cNvGrpSpPr/>
          <p:nvPr/>
        </p:nvGrpSpPr>
        <p:grpSpPr>
          <a:xfrm>
            <a:off x="8466225" y="4652108"/>
            <a:ext cx="8874420" cy="1660503"/>
            <a:chOff x="0" y="0"/>
            <a:chExt cx="11832560" cy="2214004"/>
          </a:xfrm>
        </p:grpSpPr>
        <p:sp>
          <p:nvSpPr>
            <p:cNvPr id="27" name="TextBox 27"/>
            <p:cNvSpPr txBox="1"/>
            <p:nvPr/>
          </p:nvSpPr>
          <p:spPr>
            <a:xfrm>
              <a:off x="0" y="-47625"/>
              <a:ext cx="11832560" cy="657225"/>
            </a:xfrm>
            <a:prstGeom prst="rect">
              <a:avLst/>
            </a:prstGeom>
          </p:spPr>
          <p:txBody>
            <a:bodyPr lIns="0" tIns="0" rIns="0" bIns="0" rtlCol="0" anchor="t">
              <a:spAutoFit/>
            </a:bodyPr>
            <a:lstStyle/>
            <a:p>
              <a:pPr algn="l">
                <a:lnSpc>
                  <a:spcPts val="3900"/>
                </a:lnSpc>
              </a:pPr>
              <a:r>
                <a:rPr lang="en-US" sz="3000">
                  <a:solidFill>
                    <a:srgbClr val="FA632A"/>
                  </a:solidFill>
                  <a:latin typeface="Public Sans"/>
                  <a:ea typeface="Public Sans"/>
                  <a:cs typeface="Public Sans"/>
                  <a:sym typeface="Public Sans"/>
                </a:rPr>
                <a:t>Consultation</a:t>
              </a:r>
            </a:p>
          </p:txBody>
        </p:sp>
        <p:sp>
          <p:nvSpPr>
            <p:cNvPr id="28" name="TextBox 28"/>
            <p:cNvSpPr txBox="1"/>
            <p:nvPr/>
          </p:nvSpPr>
          <p:spPr>
            <a:xfrm>
              <a:off x="0" y="914371"/>
              <a:ext cx="11832560" cy="1299633"/>
            </a:xfrm>
            <a:prstGeom prst="rect">
              <a:avLst/>
            </a:prstGeom>
          </p:spPr>
          <p:txBody>
            <a:bodyPr lIns="0" tIns="0" rIns="0" bIns="0" rtlCol="0" anchor="t">
              <a:spAutoFit/>
            </a:bodyPr>
            <a:lstStyle/>
            <a:p>
              <a:pPr algn="l">
                <a:lnSpc>
                  <a:spcPts val="2600"/>
                </a:lnSpc>
              </a:pPr>
              <a:r>
                <a:rPr lang="en-US" sz="2000">
                  <a:solidFill>
                    <a:srgbClr val="FFFFFF"/>
                  </a:solidFill>
                  <a:latin typeface="Public Sans"/>
                  <a:ea typeface="Public Sans"/>
                  <a:cs typeface="Public Sans"/>
                  <a:sym typeface="Public Sans"/>
                </a:rPr>
                <a:t>•Provinces, territories, Indigenous Peoples, Net-Zero Advisory Body, and interested persons must have the opportunity to provide submissions.</a:t>
              </a:r>
            </a:p>
            <a:p>
              <a:pPr algn="l">
                <a:lnSpc>
                  <a:spcPts val="2600"/>
                </a:lnSpc>
              </a:pPr>
              <a:endParaRPr lang="en-US" sz="2000">
                <a:solidFill>
                  <a:srgbClr val="FFFFFF"/>
                </a:solidFill>
                <a:latin typeface="Public Sans"/>
                <a:ea typeface="Public Sans"/>
                <a:cs typeface="Public Sans"/>
                <a:sym typeface="Public Sa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1384001" y="0"/>
            <a:ext cx="6903999" cy="10287000"/>
          </a:xfrm>
          <a:prstGeom prst="rect">
            <a:avLst/>
          </a:prstGeom>
          <a:solidFill>
            <a:srgbClr val="012D1A"/>
          </a:solidFill>
        </p:spPr>
        <p:txBody>
          <a:bodyPr/>
          <a:lstStyle/>
          <a:p>
            <a:endParaRPr lang="en-US"/>
          </a:p>
        </p:txBody>
      </p:sp>
      <p:sp>
        <p:nvSpPr>
          <p:cNvPr id="3" name="TextBox 3"/>
          <p:cNvSpPr txBox="1"/>
          <p:nvPr/>
        </p:nvSpPr>
        <p:spPr>
          <a:xfrm>
            <a:off x="1164378" y="1015995"/>
            <a:ext cx="7507739" cy="2552700"/>
          </a:xfrm>
          <a:prstGeom prst="rect">
            <a:avLst/>
          </a:prstGeom>
        </p:spPr>
        <p:txBody>
          <a:bodyPr lIns="0" tIns="0" rIns="0" bIns="0" rtlCol="0" anchor="t">
            <a:spAutoFit/>
          </a:bodyPr>
          <a:lstStyle/>
          <a:p>
            <a:pPr algn="l">
              <a:lnSpc>
                <a:spcPts val="6720"/>
              </a:lnSpc>
            </a:pPr>
            <a:r>
              <a:rPr lang="en-US" sz="5600" dirty="0">
                <a:solidFill>
                  <a:srgbClr val="000000"/>
                </a:solidFill>
                <a:latin typeface="Public Sans"/>
                <a:ea typeface="Public Sans"/>
                <a:cs typeface="Public Sans"/>
                <a:sym typeface="Public Sans"/>
              </a:rPr>
              <a:t>Towards Net Zero:</a:t>
            </a:r>
          </a:p>
          <a:p>
            <a:pPr algn="l">
              <a:lnSpc>
                <a:spcPts val="6720"/>
              </a:lnSpc>
            </a:pPr>
            <a:r>
              <a:rPr lang="en-US" sz="5600" dirty="0">
                <a:latin typeface="Public Sans"/>
                <a:ea typeface="Public Sans"/>
                <a:cs typeface="Public Sans"/>
                <a:sym typeface="Public Sans"/>
              </a:rPr>
              <a:t>Emissions </a:t>
            </a:r>
          </a:p>
          <a:p>
            <a:pPr algn="l">
              <a:lnSpc>
                <a:spcPts val="6720"/>
              </a:lnSpc>
            </a:pPr>
            <a:r>
              <a:rPr lang="en-US" sz="5600" dirty="0">
                <a:latin typeface="Public Sans"/>
                <a:ea typeface="Public Sans"/>
                <a:cs typeface="Public Sans"/>
                <a:sym typeface="Public Sans"/>
              </a:rPr>
              <a:t>Reduction Plans (ERP)</a:t>
            </a:r>
          </a:p>
        </p:txBody>
      </p:sp>
      <p:sp>
        <p:nvSpPr>
          <p:cNvPr id="4" name="AutoShape 4">
            <a:extLst>
              <a:ext uri="{C183D7F6-B498-43B3-948B-1728B52AA6E4}">
                <adec:decorative xmlns:adec="http://schemas.microsoft.com/office/drawing/2017/decorative" val="1"/>
              </a:ext>
            </a:extLst>
          </p:cNvPr>
          <p:cNvSpPr/>
          <p:nvPr/>
        </p:nvSpPr>
        <p:spPr>
          <a:xfrm>
            <a:off x="1164378" y="3925883"/>
            <a:ext cx="5502928" cy="0"/>
          </a:xfrm>
          <a:prstGeom prst="line">
            <a:avLst/>
          </a:prstGeom>
          <a:ln w="104775" cap="flat">
            <a:solidFill>
              <a:srgbClr val="FA632A"/>
            </a:solidFill>
            <a:prstDash val="solid"/>
            <a:headEnd type="none" w="sm" len="sm"/>
            <a:tailEnd type="none" w="sm" len="sm"/>
          </a:ln>
        </p:spPr>
        <p:txBody>
          <a:bodyPr/>
          <a:lstStyle/>
          <a:p>
            <a:endParaRPr lang="en-US"/>
          </a:p>
        </p:txBody>
      </p:sp>
      <p:sp>
        <p:nvSpPr>
          <p:cNvPr id="5" name="Freeform 5"/>
          <p:cNvSpPr/>
          <p:nvPr/>
        </p:nvSpPr>
        <p:spPr>
          <a:xfrm>
            <a:off x="12270187" y="2441387"/>
            <a:ext cx="5131627" cy="6639653"/>
          </a:xfrm>
          <a:custGeom>
            <a:avLst/>
            <a:gdLst/>
            <a:ahLst/>
            <a:cxnLst/>
            <a:rect l="l" t="t" r="r" b="b"/>
            <a:pathLst>
              <a:path w="5131627" h="6639653">
                <a:moveTo>
                  <a:pt x="0" y="0"/>
                </a:moveTo>
                <a:lnTo>
                  <a:pt x="5131627" y="0"/>
                </a:lnTo>
                <a:lnTo>
                  <a:pt x="5131627" y="6639653"/>
                </a:lnTo>
                <a:lnTo>
                  <a:pt x="0" y="6639653"/>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781233" y="4420989"/>
            <a:ext cx="9207755" cy="825456"/>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Required under CNZEAA, at least 5 years in advance of the relevant milestone year</a:t>
            </a:r>
          </a:p>
        </p:txBody>
      </p:sp>
      <p:sp>
        <p:nvSpPr>
          <p:cNvPr id="7" name="TextBox 7"/>
          <p:cNvSpPr txBox="1"/>
          <p:nvPr/>
        </p:nvSpPr>
        <p:spPr>
          <a:xfrm>
            <a:off x="1781233" y="5627533"/>
            <a:ext cx="9207755" cy="825456"/>
          </a:xfrm>
          <a:prstGeom prst="rect">
            <a:avLst/>
          </a:prstGeom>
        </p:spPr>
        <p:txBody>
          <a:bodyPr lIns="0" tIns="0" rIns="0" bIns="0" rtlCol="0" anchor="t">
            <a:spAutoFit/>
          </a:bodyPr>
          <a:lstStyle/>
          <a:p>
            <a:pPr algn="l">
              <a:lnSpc>
                <a:spcPts val="3249"/>
              </a:lnSpc>
            </a:pPr>
            <a:r>
              <a:rPr lang="en-US" sz="2499" b="1" dirty="0">
                <a:solidFill>
                  <a:srgbClr val="FA632A"/>
                </a:solidFill>
                <a:latin typeface="Public Sans Bold"/>
                <a:ea typeface="Public Sans Bold"/>
                <a:cs typeface="Public Sans Bold"/>
                <a:sym typeface="Public Sans Bold"/>
              </a:rPr>
              <a:t>2030 ERP</a:t>
            </a:r>
            <a:r>
              <a:rPr lang="en-US" sz="2499" dirty="0">
                <a:solidFill>
                  <a:srgbClr val="14110F"/>
                </a:solidFill>
                <a:latin typeface="Public Sans"/>
                <a:ea typeface="Public Sans"/>
                <a:cs typeface="Public Sans"/>
                <a:sym typeface="Public Sans"/>
              </a:rPr>
              <a:t> was released in March 2022; Includes a 2026 interim objective of 20% below 2005 levels</a:t>
            </a:r>
          </a:p>
        </p:txBody>
      </p:sp>
      <p:sp>
        <p:nvSpPr>
          <p:cNvPr id="8" name="TextBox 8"/>
          <p:cNvSpPr txBox="1"/>
          <p:nvPr/>
        </p:nvSpPr>
        <p:spPr>
          <a:xfrm>
            <a:off x="1781233" y="6833989"/>
            <a:ext cx="9330185" cy="1235009"/>
          </a:xfrm>
          <a:prstGeom prst="rect">
            <a:avLst/>
          </a:prstGeom>
        </p:spPr>
        <p:txBody>
          <a:bodyPr lIns="0" tIns="0" rIns="0" bIns="0" rtlCol="0" anchor="t">
            <a:spAutoFit/>
          </a:bodyPr>
          <a:lstStyle/>
          <a:p>
            <a:pPr algn="l">
              <a:lnSpc>
                <a:spcPts val="3249"/>
              </a:lnSpc>
            </a:pPr>
            <a:r>
              <a:rPr lang="en-US" sz="2499" dirty="0">
                <a:solidFill>
                  <a:srgbClr val="14110F"/>
                </a:solidFill>
                <a:latin typeface="Public Sans"/>
                <a:ea typeface="Public Sans"/>
                <a:cs typeface="Public Sans"/>
                <a:sym typeface="Public Sans"/>
              </a:rPr>
              <a:t>A </a:t>
            </a:r>
            <a:r>
              <a:rPr lang="en-US" sz="2499" b="1" dirty="0">
                <a:solidFill>
                  <a:srgbClr val="FA632A"/>
                </a:solidFill>
                <a:latin typeface="Public Sans Bold"/>
                <a:ea typeface="Public Sans Bold"/>
                <a:cs typeface="Public Sans Bold"/>
                <a:sym typeface="Public Sans Bold"/>
              </a:rPr>
              <a:t>sector-by-sector roadmap</a:t>
            </a:r>
            <a:r>
              <a:rPr lang="en-US" sz="2499" dirty="0">
                <a:solidFill>
                  <a:srgbClr val="14110F"/>
                </a:solidFill>
                <a:latin typeface="Public Sans"/>
                <a:ea typeface="Public Sans"/>
                <a:cs typeface="Public Sans"/>
                <a:sym typeface="Public Sans"/>
              </a:rPr>
              <a:t>, with the federal measures needed (140+) for Canada to reach its 2030 target, and putting in place the building blocks for net-zero emissions by 2050</a:t>
            </a:r>
          </a:p>
        </p:txBody>
      </p:sp>
      <p:sp>
        <p:nvSpPr>
          <p:cNvPr id="9" name="TextBox 9"/>
          <p:cNvSpPr txBox="1"/>
          <p:nvPr/>
        </p:nvSpPr>
        <p:spPr>
          <a:xfrm>
            <a:off x="1781233" y="8449998"/>
            <a:ext cx="9207755" cy="825500"/>
          </a:xfrm>
          <a:prstGeom prst="rect">
            <a:avLst/>
          </a:prstGeom>
        </p:spPr>
        <p:txBody>
          <a:bodyPr lIns="0" tIns="0" rIns="0" bIns="0" rtlCol="0" anchor="t">
            <a:spAutoFit/>
          </a:bodyPr>
          <a:lstStyle/>
          <a:p>
            <a:pPr algn="l">
              <a:lnSpc>
                <a:spcPts val="3250"/>
              </a:lnSpc>
            </a:pPr>
            <a:r>
              <a:rPr lang="en-US" sz="2500">
                <a:solidFill>
                  <a:srgbClr val="14110F"/>
                </a:solidFill>
                <a:latin typeface="Public Sans"/>
                <a:ea typeface="Public Sans"/>
                <a:cs typeface="Public Sans"/>
                <a:sym typeface="Public Sans"/>
              </a:rPr>
              <a:t>Three Progress Reports (2023, 2025 and 2027), which serve as check-ins on progress made on 2030 ERP commitments</a:t>
            </a:r>
          </a:p>
        </p:txBody>
      </p:sp>
      <p:sp>
        <p:nvSpPr>
          <p:cNvPr id="10" name="TextBox 10"/>
          <p:cNvSpPr txBox="1"/>
          <p:nvPr/>
        </p:nvSpPr>
        <p:spPr>
          <a:xfrm>
            <a:off x="1781233" y="9656498"/>
            <a:ext cx="8614328" cy="415925"/>
          </a:xfrm>
          <a:prstGeom prst="rect">
            <a:avLst/>
          </a:prstGeom>
        </p:spPr>
        <p:txBody>
          <a:bodyPr lIns="0" tIns="0" rIns="0" bIns="0" rtlCol="0" anchor="t">
            <a:spAutoFit/>
          </a:bodyPr>
          <a:lstStyle/>
          <a:p>
            <a:pPr algn="l">
              <a:lnSpc>
                <a:spcPts val="3250"/>
              </a:lnSpc>
            </a:pPr>
            <a:r>
              <a:rPr lang="en-US" sz="2500" b="1">
                <a:solidFill>
                  <a:srgbClr val="FA632A"/>
                </a:solidFill>
                <a:latin typeface="Public Sans Bold"/>
                <a:ea typeface="Public Sans Bold"/>
                <a:cs typeface="Public Sans Bold"/>
                <a:sym typeface="Public Sans Bold"/>
              </a:rPr>
              <a:t>2035 ERP</a:t>
            </a:r>
            <a:r>
              <a:rPr lang="en-US" sz="2500">
                <a:solidFill>
                  <a:srgbClr val="14110F"/>
                </a:solidFill>
                <a:latin typeface="Public Sans"/>
                <a:ea typeface="Public Sans"/>
                <a:cs typeface="Public Sans"/>
                <a:sym typeface="Public Sans"/>
              </a:rPr>
              <a:t> must be published by the end of 2029</a:t>
            </a:r>
          </a:p>
        </p:txBody>
      </p:sp>
      <p:sp>
        <p:nvSpPr>
          <p:cNvPr id="11" name="AutoShape 11">
            <a:extLst>
              <a:ext uri="{C183D7F6-B498-43B3-948B-1728B52AA6E4}">
                <adec:decorative xmlns:adec="http://schemas.microsoft.com/office/drawing/2017/decorative" val="1"/>
              </a:ext>
            </a:extLst>
          </p:cNvPr>
          <p:cNvSpPr/>
          <p:nvPr/>
        </p:nvSpPr>
        <p:spPr>
          <a:xfrm>
            <a:off x="1164378" y="4566893"/>
            <a:ext cx="319604" cy="285896"/>
          </a:xfrm>
          <a:prstGeom prst="rect">
            <a:avLst/>
          </a:prstGeom>
          <a:solidFill>
            <a:srgbClr val="FA632A">
              <a:alpha val="71765"/>
            </a:srgbClr>
          </a:solidFill>
        </p:spPr>
        <p:txBody>
          <a:bodyPr/>
          <a:lstStyle/>
          <a:p>
            <a:endParaRPr lang="en-US"/>
          </a:p>
        </p:txBody>
      </p:sp>
      <p:sp>
        <p:nvSpPr>
          <p:cNvPr id="12" name="AutoShape 12">
            <a:extLst>
              <a:ext uri="{C183D7F6-B498-43B3-948B-1728B52AA6E4}">
                <adec:decorative xmlns:adec="http://schemas.microsoft.com/office/drawing/2017/decorative" val="1"/>
              </a:ext>
            </a:extLst>
          </p:cNvPr>
          <p:cNvSpPr/>
          <p:nvPr/>
        </p:nvSpPr>
        <p:spPr>
          <a:xfrm>
            <a:off x="1164378" y="5773437"/>
            <a:ext cx="319604" cy="285896"/>
          </a:xfrm>
          <a:prstGeom prst="rect">
            <a:avLst/>
          </a:prstGeom>
          <a:solidFill>
            <a:srgbClr val="FA632A">
              <a:alpha val="71765"/>
            </a:srgbClr>
          </a:solidFill>
        </p:spPr>
        <p:txBody>
          <a:bodyPr/>
          <a:lstStyle/>
          <a:p>
            <a:endParaRPr lang="en-US"/>
          </a:p>
        </p:txBody>
      </p:sp>
      <p:sp>
        <p:nvSpPr>
          <p:cNvPr id="13" name="AutoShape 13">
            <a:extLst>
              <a:ext uri="{C183D7F6-B498-43B3-948B-1728B52AA6E4}">
                <adec:decorative xmlns:adec="http://schemas.microsoft.com/office/drawing/2017/decorative" val="1"/>
              </a:ext>
            </a:extLst>
          </p:cNvPr>
          <p:cNvSpPr/>
          <p:nvPr/>
        </p:nvSpPr>
        <p:spPr>
          <a:xfrm>
            <a:off x="1164378" y="6983214"/>
            <a:ext cx="319604" cy="285896"/>
          </a:xfrm>
          <a:prstGeom prst="rect">
            <a:avLst/>
          </a:prstGeom>
          <a:solidFill>
            <a:srgbClr val="FA632A">
              <a:alpha val="71765"/>
            </a:srgbClr>
          </a:solidFill>
        </p:spPr>
        <p:txBody>
          <a:bodyPr/>
          <a:lstStyle/>
          <a:p>
            <a:endParaRPr lang="en-US"/>
          </a:p>
        </p:txBody>
      </p:sp>
      <p:sp>
        <p:nvSpPr>
          <p:cNvPr id="14" name="AutoShape 14">
            <a:extLst>
              <a:ext uri="{C183D7F6-B498-43B3-948B-1728B52AA6E4}">
                <adec:decorative xmlns:adec="http://schemas.microsoft.com/office/drawing/2017/decorative" val="1"/>
              </a:ext>
            </a:extLst>
          </p:cNvPr>
          <p:cNvSpPr/>
          <p:nvPr/>
        </p:nvSpPr>
        <p:spPr>
          <a:xfrm>
            <a:off x="1164378" y="8595901"/>
            <a:ext cx="319604" cy="285896"/>
          </a:xfrm>
          <a:prstGeom prst="rect">
            <a:avLst/>
          </a:prstGeom>
          <a:solidFill>
            <a:srgbClr val="FA632A">
              <a:alpha val="71765"/>
            </a:srgbClr>
          </a:solidFill>
        </p:spPr>
        <p:txBody>
          <a:bodyPr/>
          <a:lstStyle/>
          <a:p>
            <a:endParaRPr lang="en-US"/>
          </a:p>
        </p:txBody>
      </p:sp>
      <p:sp>
        <p:nvSpPr>
          <p:cNvPr id="15" name="AutoShape 15">
            <a:extLst>
              <a:ext uri="{C183D7F6-B498-43B3-948B-1728B52AA6E4}">
                <adec:decorative xmlns:adec="http://schemas.microsoft.com/office/drawing/2017/decorative" val="1"/>
              </a:ext>
            </a:extLst>
          </p:cNvPr>
          <p:cNvSpPr/>
          <p:nvPr/>
        </p:nvSpPr>
        <p:spPr>
          <a:xfrm>
            <a:off x="1164378" y="9740562"/>
            <a:ext cx="319604" cy="285896"/>
          </a:xfrm>
          <a:prstGeom prst="rect">
            <a:avLst/>
          </a:prstGeom>
          <a:solidFill>
            <a:srgbClr val="FA632A">
              <a:alpha val="71765"/>
            </a:srgbClr>
          </a:solid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028271"/>
            <a:ext cx="5700335" cy="0"/>
          </a:xfrm>
          <a:prstGeom prst="line">
            <a:avLst/>
          </a:prstGeom>
          <a:ln w="104775" cap="flat">
            <a:solidFill>
              <a:srgbClr val="013821"/>
            </a:solidFill>
            <a:prstDash val="solid"/>
            <a:headEnd type="none" w="sm" len="sm"/>
            <a:tailEnd type="none" w="sm" len="sm"/>
          </a:ln>
        </p:spPr>
        <p:txBody>
          <a:bodyPr/>
          <a:lstStyle/>
          <a:p>
            <a:endParaRPr lang="en-US"/>
          </a:p>
        </p:txBody>
      </p:sp>
      <p:grpSp>
        <p:nvGrpSpPr>
          <p:cNvPr id="3" name="Group 3"/>
          <p:cNvGrpSpPr/>
          <p:nvPr/>
        </p:nvGrpSpPr>
        <p:grpSpPr>
          <a:xfrm>
            <a:off x="8495768" y="1955008"/>
            <a:ext cx="3938313" cy="3188491"/>
            <a:chOff x="0" y="0"/>
            <a:chExt cx="1037251" cy="782063"/>
          </a:xfrm>
        </p:grpSpPr>
        <p:sp>
          <p:nvSpPr>
            <p:cNvPr id="4" name="Freeform 4"/>
            <p:cNvSpPr/>
            <p:nvPr/>
          </p:nvSpPr>
          <p:spPr>
            <a:xfrm>
              <a:off x="0" y="0"/>
              <a:ext cx="1037251" cy="782063"/>
            </a:xfrm>
            <a:custGeom>
              <a:avLst/>
              <a:gdLst/>
              <a:ahLst/>
              <a:cxnLst/>
              <a:rect l="l" t="t" r="r" b="b"/>
              <a:pathLst>
                <a:path w="1037251" h="782063">
                  <a:moveTo>
                    <a:pt x="0" y="0"/>
                  </a:moveTo>
                  <a:lnTo>
                    <a:pt x="1037251" y="0"/>
                  </a:lnTo>
                  <a:lnTo>
                    <a:pt x="1037251" y="782063"/>
                  </a:lnTo>
                  <a:lnTo>
                    <a:pt x="0" y="782063"/>
                  </a:lnTo>
                  <a:close/>
                </a:path>
              </a:pathLst>
            </a:custGeom>
            <a:solidFill>
              <a:srgbClr val="FFFFFF"/>
            </a:solidFill>
            <a:ln w="38100" cap="sq">
              <a:solidFill>
                <a:srgbClr val="000000"/>
              </a:solidFill>
              <a:prstDash val="solid"/>
              <a:miter/>
            </a:ln>
          </p:spPr>
          <p:txBody>
            <a:bodyPr/>
            <a:lstStyle/>
            <a:p>
              <a:endParaRPr lang="en-US"/>
            </a:p>
          </p:txBody>
        </p:sp>
        <p:sp>
          <p:nvSpPr>
            <p:cNvPr id="5" name="TextBox 5"/>
            <p:cNvSpPr txBox="1"/>
            <p:nvPr/>
          </p:nvSpPr>
          <p:spPr>
            <a:xfrm>
              <a:off x="0" y="-19050"/>
              <a:ext cx="1037251" cy="801113"/>
            </a:xfrm>
            <a:prstGeom prst="rect">
              <a:avLst/>
            </a:prstGeom>
          </p:spPr>
          <p:txBody>
            <a:bodyPr lIns="50800" tIns="50800" rIns="50800" bIns="50800" rtlCol="0" anchor="ctr"/>
            <a:lstStyle/>
            <a:p>
              <a:pPr algn="ctr">
                <a:lnSpc>
                  <a:spcPts val="2470"/>
                </a:lnSpc>
              </a:pPr>
              <a:r>
                <a:rPr lang="en-US" sz="1900" dirty="0">
                  <a:solidFill>
                    <a:srgbClr val="000000"/>
                  </a:solidFill>
                  <a:latin typeface="Public Sans"/>
                  <a:ea typeface="Public Sans"/>
                  <a:cs typeface="Public Sans"/>
                  <a:sym typeface="Public Sans"/>
                </a:rPr>
                <a:t>Strengthened methane regulations for oil and gas </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Landfill Methane Emissions Regulations </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Regulated light‑duty zero‑emission vehicle sales targets </a:t>
              </a:r>
            </a:p>
          </p:txBody>
        </p:sp>
      </p:grpSp>
      <p:grpSp>
        <p:nvGrpSpPr>
          <p:cNvPr id="6" name="Group 6"/>
          <p:cNvGrpSpPr/>
          <p:nvPr/>
        </p:nvGrpSpPr>
        <p:grpSpPr>
          <a:xfrm>
            <a:off x="8495768" y="1213486"/>
            <a:ext cx="3938313" cy="787676"/>
            <a:chOff x="0" y="-9525"/>
            <a:chExt cx="812800" cy="162563"/>
          </a:xfrm>
        </p:grpSpPr>
        <p:sp>
          <p:nvSpPr>
            <p:cNvPr id="7" name="Freeform 7"/>
            <p:cNvSpPr/>
            <p:nvPr/>
          </p:nvSpPr>
          <p:spPr>
            <a:xfrm>
              <a:off x="0" y="0"/>
              <a:ext cx="812800" cy="143513"/>
            </a:xfrm>
            <a:custGeom>
              <a:avLst/>
              <a:gdLst/>
              <a:ahLst/>
              <a:cxnLst/>
              <a:rect l="l" t="t" r="r" b="b"/>
              <a:pathLst>
                <a:path w="812800" h="143513">
                  <a:moveTo>
                    <a:pt x="0" y="0"/>
                  </a:moveTo>
                  <a:lnTo>
                    <a:pt x="812800" y="0"/>
                  </a:lnTo>
                  <a:lnTo>
                    <a:pt x="812800" y="143513"/>
                  </a:lnTo>
                  <a:lnTo>
                    <a:pt x="0" y="143513"/>
                  </a:lnTo>
                  <a:close/>
                </a:path>
              </a:pathLst>
            </a:custGeom>
            <a:solidFill>
              <a:srgbClr val="7B7677"/>
            </a:solidFill>
            <a:ln w="38100" cap="sq">
              <a:solidFill>
                <a:srgbClr val="000000"/>
              </a:solidFill>
              <a:prstDash val="solid"/>
              <a:miter/>
            </a:ln>
          </p:spPr>
          <p:txBody>
            <a:bodyPr/>
            <a:lstStyle/>
            <a:p>
              <a:endParaRPr lang="en-US"/>
            </a:p>
          </p:txBody>
        </p:sp>
        <p:sp>
          <p:nvSpPr>
            <p:cNvPr id="8" name="TextBox 8"/>
            <p:cNvSpPr txBox="1"/>
            <p:nvPr/>
          </p:nvSpPr>
          <p:spPr>
            <a:xfrm>
              <a:off x="0" y="-9525"/>
              <a:ext cx="812800" cy="162563"/>
            </a:xfrm>
            <a:prstGeom prst="rect">
              <a:avLst/>
            </a:prstGeom>
          </p:spPr>
          <p:txBody>
            <a:bodyPr lIns="50800" tIns="50800" rIns="50800" bIns="50800" rtlCol="0" anchor="ctr"/>
            <a:lstStyle/>
            <a:p>
              <a:pPr algn="ctr">
                <a:lnSpc>
                  <a:spcPts val="2470"/>
                </a:lnSpc>
              </a:pPr>
              <a:r>
                <a:rPr lang="en-US" sz="1900" b="1" dirty="0">
                  <a:solidFill>
                    <a:srgbClr val="FFFFFF"/>
                  </a:solidFill>
                  <a:latin typeface="Public Sans"/>
                  <a:ea typeface="Public Sans"/>
                  <a:cs typeface="Public Sans"/>
                  <a:sym typeface="Public Sans"/>
                </a:rPr>
                <a:t>REGULATIONS</a:t>
              </a:r>
            </a:p>
          </p:txBody>
        </p:sp>
      </p:grpSp>
      <p:sp>
        <p:nvSpPr>
          <p:cNvPr id="9" name="TextBox 9"/>
          <p:cNvSpPr txBox="1"/>
          <p:nvPr/>
        </p:nvSpPr>
        <p:spPr>
          <a:xfrm>
            <a:off x="1239023" y="2308740"/>
            <a:ext cx="6010974" cy="3448050"/>
          </a:xfrm>
          <a:prstGeom prst="rect">
            <a:avLst/>
          </a:prstGeom>
        </p:spPr>
        <p:txBody>
          <a:bodyPr lIns="0" tIns="0" rIns="0" bIns="0" rtlCol="0" anchor="t">
            <a:spAutoFit/>
          </a:bodyPr>
          <a:lstStyle/>
          <a:p>
            <a:pPr algn="l">
              <a:lnSpc>
                <a:spcPts val="9000"/>
              </a:lnSpc>
            </a:pPr>
            <a:r>
              <a:rPr lang="en-US" sz="7500" dirty="0">
                <a:solidFill>
                  <a:srgbClr val="14110F"/>
                </a:solidFill>
                <a:latin typeface="Public Sans"/>
                <a:ea typeface="Public Sans"/>
                <a:cs typeface="Public Sans"/>
                <a:sym typeface="Public Sans"/>
              </a:rPr>
              <a:t>Some of Canada’s </a:t>
            </a:r>
            <a:r>
              <a:rPr lang="en-US" sz="7500" dirty="0">
                <a:solidFill>
                  <a:srgbClr val="FA632A"/>
                </a:solidFill>
                <a:latin typeface="Public Sans"/>
                <a:ea typeface="Public Sans"/>
                <a:cs typeface="Public Sans"/>
                <a:sym typeface="Public Sans"/>
              </a:rPr>
              <a:t>Key Measures</a:t>
            </a:r>
          </a:p>
        </p:txBody>
      </p:sp>
      <p:grpSp>
        <p:nvGrpSpPr>
          <p:cNvPr id="10" name="Group 10"/>
          <p:cNvGrpSpPr/>
          <p:nvPr/>
        </p:nvGrpSpPr>
        <p:grpSpPr>
          <a:xfrm>
            <a:off x="13320987" y="3019691"/>
            <a:ext cx="3938313" cy="5248009"/>
            <a:chOff x="0" y="-19050"/>
            <a:chExt cx="1037251" cy="1282807"/>
          </a:xfrm>
        </p:grpSpPr>
        <p:sp>
          <p:nvSpPr>
            <p:cNvPr id="11" name="Freeform 11"/>
            <p:cNvSpPr/>
            <p:nvPr/>
          </p:nvSpPr>
          <p:spPr>
            <a:xfrm>
              <a:off x="0" y="0"/>
              <a:ext cx="1037251" cy="1263757"/>
            </a:xfrm>
            <a:custGeom>
              <a:avLst/>
              <a:gdLst/>
              <a:ahLst/>
              <a:cxnLst/>
              <a:rect l="l" t="t" r="r" b="b"/>
              <a:pathLst>
                <a:path w="1037251" h="1263757">
                  <a:moveTo>
                    <a:pt x="0" y="0"/>
                  </a:moveTo>
                  <a:lnTo>
                    <a:pt x="1037251" y="0"/>
                  </a:lnTo>
                  <a:lnTo>
                    <a:pt x="1037251" y="1263757"/>
                  </a:lnTo>
                  <a:lnTo>
                    <a:pt x="0" y="1263757"/>
                  </a:lnTo>
                  <a:close/>
                </a:path>
              </a:pathLst>
            </a:custGeom>
            <a:solidFill>
              <a:srgbClr val="FFFFFF"/>
            </a:solidFill>
            <a:ln w="38100" cap="sq">
              <a:solidFill>
                <a:srgbClr val="000000"/>
              </a:solidFill>
              <a:prstDash val="solid"/>
              <a:miter/>
            </a:ln>
          </p:spPr>
          <p:txBody>
            <a:bodyPr/>
            <a:lstStyle/>
            <a:p>
              <a:endParaRPr lang="en-US"/>
            </a:p>
          </p:txBody>
        </p:sp>
        <p:sp>
          <p:nvSpPr>
            <p:cNvPr id="12" name="TextBox 12"/>
            <p:cNvSpPr txBox="1"/>
            <p:nvPr/>
          </p:nvSpPr>
          <p:spPr>
            <a:xfrm>
              <a:off x="0" y="-19050"/>
              <a:ext cx="1037251" cy="1282807"/>
            </a:xfrm>
            <a:prstGeom prst="rect">
              <a:avLst/>
            </a:prstGeom>
          </p:spPr>
          <p:txBody>
            <a:bodyPr lIns="50800" tIns="50800" rIns="50800" bIns="50800" rtlCol="0" anchor="ctr"/>
            <a:lstStyle/>
            <a:p>
              <a:pPr algn="ctr">
                <a:lnSpc>
                  <a:spcPts val="2470"/>
                </a:lnSpc>
              </a:pPr>
              <a:r>
                <a:rPr lang="en-US" sz="1900" dirty="0">
                  <a:solidFill>
                    <a:srgbClr val="000000"/>
                  </a:solidFill>
                  <a:latin typeface="Public Sans"/>
                  <a:ea typeface="Public Sans"/>
                  <a:cs typeface="Public Sans"/>
                  <a:sym typeface="Public Sans"/>
                </a:rPr>
                <a:t>Strategic Innovation Fund – Net Zero Accelerator </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Canada Infrastructure Bank </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Clean Economy investment tax credits, e.g., for Carbon Capture, Utilization, and Storage </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Low Carbon Economy Fund</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Nature Smart Climate Solutions Fund</a:t>
              </a:r>
            </a:p>
            <a:p>
              <a:pPr algn="ctr">
                <a:lnSpc>
                  <a:spcPts val="2470"/>
                </a:lnSpc>
              </a:pPr>
              <a:endParaRPr lang="en-US" sz="1900" dirty="0">
                <a:solidFill>
                  <a:srgbClr val="000000"/>
                </a:solidFill>
                <a:latin typeface="Public Sans"/>
                <a:ea typeface="Public Sans"/>
                <a:cs typeface="Public Sans"/>
                <a:sym typeface="Public Sans"/>
              </a:endParaRPr>
            </a:p>
            <a:p>
              <a:pPr algn="ctr">
                <a:lnSpc>
                  <a:spcPts val="2470"/>
                </a:lnSpc>
              </a:pPr>
              <a:r>
                <a:rPr lang="en-US" sz="1900" dirty="0">
                  <a:solidFill>
                    <a:srgbClr val="000000"/>
                  </a:solidFill>
                  <a:latin typeface="Public Sans"/>
                  <a:ea typeface="Public Sans"/>
                  <a:cs typeface="Public Sans"/>
                  <a:sym typeface="Public Sans"/>
                </a:rPr>
                <a:t>National Housing Strategy </a:t>
              </a:r>
            </a:p>
          </p:txBody>
        </p:sp>
      </p:grpSp>
      <p:grpSp>
        <p:nvGrpSpPr>
          <p:cNvPr id="13" name="Group 13"/>
          <p:cNvGrpSpPr/>
          <p:nvPr/>
        </p:nvGrpSpPr>
        <p:grpSpPr>
          <a:xfrm>
            <a:off x="13320987" y="2386664"/>
            <a:ext cx="3938313" cy="787676"/>
            <a:chOff x="0" y="-2061"/>
            <a:chExt cx="812800" cy="162563"/>
          </a:xfrm>
        </p:grpSpPr>
        <p:sp>
          <p:nvSpPr>
            <p:cNvPr id="14" name="Freeform 14"/>
            <p:cNvSpPr/>
            <p:nvPr/>
          </p:nvSpPr>
          <p:spPr>
            <a:xfrm>
              <a:off x="0" y="0"/>
              <a:ext cx="812800" cy="143513"/>
            </a:xfrm>
            <a:custGeom>
              <a:avLst/>
              <a:gdLst/>
              <a:ahLst/>
              <a:cxnLst/>
              <a:rect l="l" t="t" r="r" b="b"/>
              <a:pathLst>
                <a:path w="812800" h="143513">
                  <a:moveTo>
                    <a:pt x="0" y="0"/>
                  </a:moveTo>
                  <a:lnTo>
                    <a:pt x="812800" y="0"/>
                  </a:lnTo>
                  <a:lnTo>
                    <a:pt x="812800" y="143513"/>
                  </a:lnTo>
                  <a:lnTo>
                    <a:pt x="0" y="143513"/>
                  </a:lnTo>
                  <a:close/>
                </a:path>
              </a:pathLst>
            </a:custGeom>
            <a:solidFill>
              <a:srgbClr val="43669F"/>
            </a:solidFill>
            <a:ln w="38100" cap="sq">
              <a:solidFill>
                <a:srgbClr val="000000"/>
              </a:solidFill>
              <a:prstDash val="solid"/>
              <a:miter/>
            </a:ln>
          </p:spPr>
          <p:txBody>
            <a:bodyPr/>
            <a:lstStyle/>
            <a:p>
              <a:endParaRPr lang="en-US"/>
            </a:p>
          </p:txBody>
        </p:sp>
        <p:sp>
          <p:nvSpPr>
            <p:cNvPr id="15" name="TextBox 15"/>
            <p:cNvSpPr txBox="1"/>
            <p:nvPr/>
          </p:nvSpPr>
          <p:spPr>
            <a:xfrm>
              <a:off x="0" y="-2061"/>
              <a:ext cx="812800" cy="162563"/>
            </a:xfrm>
            <a:prstGeom prst="rect">
              <a:avLst/>
            </a:prstGeom>
          </p:spPr>
          <p:txBody>
            <a:bodyPr lIns="50800" tIns="50800" rIns="50800" bIns="50800" rtlCol="0" anchor="ctr"/>
            <a:lstStyle/>
            <a:p>
              <a:pPr algn="ctr">
                <a:lnSpc>
                  <a:spcPts val="2470"/>
                </a:lnSpc>
              </a:pPr>
              <a:r>
                <a:rPr lang="en-US" sz="1900" b="1" dirty="0">
                  <a:solidFill>
                    <a:srgbClr val="FFFFFF"/>
                  </a:solidFill>
                  <a:latin typeface="Public Sans"/>
                  <a:ea typeface="Public Sans"/>
                  <a:cs typeface="Public Sans"/>
                  <a:sym typeface="Public Sans"/>
                </a:rPr>
                <a:t>FINANCIAL INCENTIVES</a:t>
              </a:r>
            </a:p>
          </p:txBody>
        </p:sp>
      </p:grpSp>
      <p:grpSp>
        <p:nvGrpSpPr>
          <p:cNvPr id="16" name="Group 16"/>
          <p:cNvGrpSpPr/>
          <p:nvPr/>
        </p:nvGrpSpPr>
        <p:grpSpPr>
          <a:xfrm>
            <a:off x="8495768" y="6186557"/>
            <a:ext cx="3938313" cy="2840805"/>
            <a:chOff x="0" y="0"/>
            <a:chExt cx="1037251" cy="782063"/>
          </a:xfrm>
        </p:grpSpPr>
        <p:sp>
          <p:nvSpPr>
            <p:cNvPr id="17" name="Freeform 17"/>
            <p:cNvSpPr/>
            <p:nvPr/>
          </p:nvSpPr>
          <p:spPr>
            <a:xfrm>
              <a:off x="0" y="0"/>
              <a:ext cx="1037251" cy="782063"/>
            </a:xfrm>
            <a:custGeom>
              <a:avLst/>
              <a:gdLst/>
              <a:ahLst/>
              <a:cxnLst/>
              <a:rect l="l" t="t" r="r" b="b"/>
              <a:pathLst>
                <a:path w="1037251" h="782063">
                  <a:moveTo>
                    <a:pt x="0" y="0"/>
                  </a:moveTo>
                  <a:lnTo>
                    <a:pt x="1037251" y="0"/>
                  </a:lnTo>
                  <a:lnTo>
                    <a:pt x="1037251" y="782063"/>
                  </a:lnTo>
                  <a:lnTo>
                    <a:pt x="0" y="782063"/>
                  </a:lnTo>
                  <a:close/>
                </a:path>
              </a:pathLst>
            </a:custGeom>
            <a:solidFill>
              <a:srgbClr val="FFFFFF"/>
            </a:solidFill>
            <a:ln w="38100" cap="sq">
              <a:solidFill>
                <a:srgbClr val="000000"/>
              </a:solidFill>
              <a:prstDash val="solid"/>
              <a:miter/>
            </a:ln>
          </p:spPr>
          <p:txBody>
            <a:bodyPr/>
            <a:lstStyle/>
            <a:p>
              <a:endParaRPr lang="en-US"/>
            </a:p>
          </p:txBody>
        </p:sp>
        <p:sp>
          <p:nvSpPr>
            <p:cNvPr id="18" name="TextBox 18"/>
            <p:cNvSpPr txBox="1"/>
            <p:nvPr/>
          </p:nvSpPr>
          <p:spPr>
            <a:xfrm>
              <a:off x="0" y="-19050"/>
              <a:ext cx="1037251" cy="801113"/>
            </a:xfrm>
            <a:prstGeom prst="rect">
              <a:avLst/>
            </a:prstGeom>
          </p:spPr>
          <p:txBody>
            <a:bodyPr lIns="50800" tIns="50800" rIns="50800" bIns="50800" rtlCol="0" anchor="ctr"/>
            <a:lstStyle/>
            <a:p>
              <a:pPr marL="0" lvl="0" indent="0" algn="ctr">
                <a:lnSpc>
                  <a:spcPts val="2470"/>
                </a:lnSpc>
                <a:spcBef>
                  <a:spcPct val="0"/>
                </a:spcBef>
              </a:pPr>
              <a:r>
                <a:rPr lang="en-US" sz="1900" strike="noStrike">
                  <a:solidFill>
                    <a:srgbClr val="000000"/>
                  </a:solidFill>
                  <a:latin typeface="Public Sans"/>
                  <a:ea typeface="Public Sans"/>
                  <a:cs typeface="Public Sans"/>
                  <a:sym typeface="Public Sans"/>
                </a:rPr>
                <a:t>Carbon Pollution Pricing for Industry - Output-Based Pricing System</a:t>
              </a:r>
            </a:p>
          </p:txBody>
        </p:sp>
      </p:grpSp>
      <p:grpSp>
        <p:nvGrpSpPr>
          <p:cNvPr id="19" name="Group 19"/>
          <p:cNvGrpSpPr/>
          <p:nvPr/>
        </p:nvGrpSpPr>
        <p:grpSpPr>
          <a:xfrm>
            <a:off x="8495768" y="5470157"/>
            <a:ext cx="3938313" cy="787676"/>
            <a:chOff x="0" y="-4340"/>
            <a:chExt cx="812800" cy="162563"/>
          </a:xfrm>
        </p:grpSpPr>
        <p:sp>
          <p:nvSpPr>
            <p:cNvPr id="20" name="Freeform 20"/>
            <p:cNvSpPr/>
            <p:nvPr/>
          </p:nvSpPr>
          <p:spPr>
            <a:xfrm>
              <a:off x="0" y="0"/>
              <a:ext cx="812800" cy="143513"/>
            </a:xfrm>
            <a:custGeom>
              <a:avLst/>
              <a:gdLst/>
              <a:ahLst/>
              <a:cxnLst/>
              <a:rect l="l" t="t" r="r" b="b"/>
              <a:pathLst>
                <a:path w="812800" h="143513">
                  <a:moveTo>
                    <a:pt x="0" y="0"/>
                  </a:moveTo>
                  <a:lnTo>
                    <a:pt x="812800" y="0"/>
                  </a:lnTo>
                  <a:lnTo>
                    <a:pt x="812800" y="143513"/>
                  </a:lnTo>
                  <a:lnTo>
                    <a:pt x="0" y="143513"/>
                  </a:lnTo>
                  <a:close/>
                </a:path>
              </a:pathLst>
            </a:custGeom>
            <a:solidFill>
              <a:srgbClr val="191919"/>
            </a:solidFill>
            <a:ln w="38100" cap="sq">
              <a:solidFill>
                <a:srgbClr val="000000"/>
              </a:solidFill>
              <a:prstDash val="solid"/>
              <a:miter/>
            </a:ln>
          </p:spPr>
          <p:txBody>
            <a:bodyPr/>
            <a:lstStyle/>
            <a:p>
              <a:endParaRPr lang="en-US"/>
            </a:p>
          </p:txBody>
        </p:sp>
        <p:sp>
          <p:nvSpPr>
            <p:cNvPr id="21" name="TextBox 21"/>
            <p:cNvSpPr txBox="1"/>
            <p:nvPr/>
          </p:nvSpPr>
          <p:spPr>
            <a:xfrm>
              <a:off x="0" y="-4340"/>
              <a:ext cx="812800" cy="162563"/>
            </a:xfrm>
            <a:prstGeom prst="rect">
              <a:avLst/>
            </a:prstGeom>
          </p:spPr>
          <p:txBody>
            <a:bodyPr lIns="50800" tIns="50800" rIns="50800" bIns="50800" rtlCol="0" anchor="ctr"/>
            <a:lstStyle/>
            <a:p>
              <a:pPr algn="ctr">
                <a:lnSpc>
                  <a:spcPts val="2470"/>
                </a:lnSpc>
              </a:pPr>
              <a:r>
                <a:rPr lang="en-US" sz="1900" b="1" dirty="0">
                  <a:solidFill>
                    <a:srgbClr val="FFFFFF"/>
                  </a:solidFill>
                  <a:latin typeface="Public Sans"/>
                  <a:ea typeface="Public Sans"/>
                  <a:cs typeface="Public Sans"/>
                  <a:sym typeface="Public Sans"/>
                </a:rPr>
                <a:t>CARBON PRICING</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7999" cy="10287000"/>
          </a:xfrm>
          <a:custGeom>
            <a:avLst/>
            <a:gdLst/>
            <a:ahLst/>
            <a:cxnLst/>
            <a:rect l="l" t="t" r="r" b="b"/>
            <a:pathLst>
              <a:path w="18280873" h="10201149">
                <a:moveTo>
                  <a:pt x="0" y="0"/>
                </a:moveTo>
                <a:lnTo>
                  <a:pt x="18280873" y="0"/>
                </a:lnTo>
                <a:lnTo>
                  <a:pt x="18280873" y="10201149"/>
                </a:lnTo>
                <a:lnTo>
                  <a:pt x="0" y="10201149"/>
                </a:lnTo>
                <a:lnTo>
                  <a:pt x="0" y="0"/>
                </a:lnTo>
                <a:close/>
              </a:path>
            </a:pathLst>
          </a:custGeom>
          <a:blipFill>
            <a:blip r:embed="rId3">
              <a:alphaModFix amt="87000"/>
            </a:blip>
            <a:stretch>
              <a:fillRect t="-12662" b="-8076"/>
            </a:stretch>
          </a:blipFill>
        </p:spPr>
        <p:txBody>
          <a:bodyPr/>
          <a:lstStyle/>
          <a:p>
            <a:endParaRPr lang="en-US"/>
          </a:p>
        </p:txBody>
      </p:sp>
      <p:sp>
        <p:nvSpPr>
          <p:cNvPr id="3" name="Freeform 3"/>
          <p:cNvSpPr/>
          <p:nvPr/>
        </p:nvSpPr>
        <p:spPr>
          <a:xfrm>
            <a:off x="762000" y="4000500"/>
            <a:ext cx="9200973" cy="5750608"/>
          </a:xfrm>
          <a:custGeom>
            <a:avLst/>
            <a:gdLst/>
            <a:ahLst/>
            <a:cxnLst/>
            <a:rect l="l" t="t" r="r" b="b"/>
            <a:pathLst>
              <a:path w="9200973" h="5750608">
                <a:moveTo>
                  <a:pt x="0" y="0"/>
                </a:moveTo>
                <a:lnTo>
                  <a:pt x="9200972" y="0"/>
                </a:lnTo>
                <a:lnTo>
                  <a:pt x="9200972" y="5750608"/>
                </a:lnTo>
                <a:lnTo>
                  <a:pt x="0" y="575060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85208" y="743865"/>
            <a:ext cx="16174092" cy="1381169"/>
          </a:xfrm>
          <a:prstGeom prst="rect">
            <a:avLst/>
          </a:prstGeom>
        </p:spPr>
        <p:txBody>
          <a:bodyPr lIns="0" tIns="0" rIns="0" bIns="0" rtlCol="0" anchor="t">
            <a:spAutoFit/>
          </a:bodyPr>
          <a:lstStyle/>
          <a:p>
            <a:pPr algn="ctr">
              <a:lnSpc>
                <a:spcPts val="10800"/>
              </a:lnSpc>
            </a:pPr>
            <a:r>
              <a:rPr lang="en-US" sz="9000" dirty="0">
                <a:solidFill>
                  <a:srgbClr val="FFFFFF"/>
                </a:solidFill>
                <a:latin typeface="Public Sans"/>
                <a:ea typeface="Public Sans"/>
                <a:cs typeface="Public Sans"/>
                <a:sym typeface="Public Sans"/>
              </a:rPr>
              <a:t>Canada’s Long-Term Strategy</a:t>
            </a:r>
          </a:p>
        </p:txBody>
      </p:sp>
      <p:sp>
        <p:nvSpPr>
          <p:cNvPr id="5" name="TextBox 5"/>
          <p:cNvSpPr txBox="1"/>
          <p:nvPr/>
        </p:nvSpPr>
        <p:spPr>
          <a:xfrm>
            <a:off x="10439243" y="3922285"/>
            <a:ext cx="7441959" cy="1756234"/>
          </a:xfrm>
          <a:prstGeom prst="rect">
            <a:avLst/>
          </a:prstGeom>
        </p:spPr>
        <p:txBody>
          <a:bodyPr lIns="0" tIns="0" rIns="0" bIns="0" rtlCol="0" anchor="t">
            <a:spAutoFit/>
          </a:bodyPr>
          <a:lstStyle/>
          <a:p>
            <a:pPr algn="l">
              <a:lnSpc>
                <a:spcPts val="3510"/>
              </a:lnSpc>
            </a:pPr>
            <a:r>
              <a:rPr lang="en-US" sz="2700">
                <a:solidFill>
                  <a:srgbClr val="FFFFFF"/>
                </a:solidFill>
                <a:latin typeface="Public Sans"/>
                <a:ea typeface="Public Sans"/>
                <a:cs typeface="Public Sans"/>
                <a:sym typeface="Public Sans"/>
              </a:rPr>
              <a:t>Submitted to the UNFCCC in October 2022, the LTS explores illustrative scenarios for Canada to achieve net-zero emissions by 2050.</a:t>
            </a:r>
          </a:p>
        </p:txBody>
      </p:sp>
      <p:sp>
        <p:nvSpPr>
          <p:cNvPr id="6" name="TextBox 6"/>
          <p:cNvSpPr txBox="1"/>
          <p:nvPr/>
        </p:nvSpPr>
        <p:spPr>
          <a:xfrm>
            <a:off x="734804" y="3455560"/>
            <a:ext cx="9228168" cy="504825"/>
          </a:xfrm>
          <a:prstGeom prst="rect">
            <a:avLst/>
          </a:prstGeom>
        </p:spPr>
        <p:txBody>
          <a:bodyPr lIns="0" tIns="0" rIns="0" bIns="0" rtlCol="0" anchor="t">
            <a:spAutoFit/>
          </a:bodyPr>
          <a:lstStyle/>
          <a:p>
            <a:pPr algn="ctr">
              <a:lnSpc>
                <a:spcPts val="3900"/>
              </a:lnSpc>
            </a:pPr>
            <a:r>
              <a:rPr lang="en-US" sz="3000" dirty="0">
                <a:solidFill>
                  <a:srgbClr val="FFFFFF"/>
                </a:solidFill>
                <a:latin typeface="Public Sans"/>
                <a:ea typeface="Public Sans"/>
                <a:cs typeface="Public Sans"/>
                <a:sym typeface="Public Sans"/>
              </a:rPr>
              <a:t>Canada Emissions (2005-2050) - All scenarios</a:t>
            </a:r>
          </a:p>
        </p:txBody>
      </p:sp>
      <p:sp>
        <p:nvSpPr>
          <p:cNvPr id="7" name="TextBox 7"/>
          <p:cNvSpPr txBox="1"/>
          <p:nvPr/>
        </p:nvSpPr>
        <p:spPr>
          <a:xfrm>
            <a:off x="10439243" y="7954759"/>
            <a:ext cx="7441959" cy="1756234"/>
          </a:xfrm>
          <a:prstGeom prst="rect">
            <a:avLst/>
          </a:prstGeom>
        </p:spPr>
        <p:txBody>
          <a:bodyPr lIns="0" tIns="0" rIns="0" bIns="0" rtlCol="0" anchor="t">
            <a:spAutoFit/>
          </a:bodyPr>
          <a:lstStyle/>
          <a:p>
            <a:pPr algn="l">
              <a:lnSpc>
                <a:spcPts val="3510"/>
              </a:lnSpc>
            </a:pPr>
            <a:r>
              <a:rPr lang="en-US" sz="2700">
                <a:solidFill>
                  <a:srgbClr val="FFFFFF"/>
                </a:solidFill>
                <a:latin typeface="Public Sans"/>
                <a:ea typeface="Public Sans"/>
                <a:cs typeface="Public Sans"/>
                <a:sym typeface="Public Sans"/>
              </a:rPr>
              <a:t>Key enabling conditions, such as renewable energy, electrification, and energy efficiency, play a key role in each scenario for Canada to achieve net-zero emissions.</a:t>
            </a:r>
          </a:p>
        </p:txBody>
      </p:sp>
      <p:sp>
        <p:nvSpPr>
          <p:cNvPr id="8" name="TextBox 8"/>
          <p:cNvSpPr txBox="1"/>
          <p:nvPr/>
        </p:nvSpPr>
        <p:spPr>
          <a:xfrm>
            <a:off x="10439243" y="6157575"/>
            <a:ext cx="7441959" cy="1318128"/>
          </a:xfrm>
          <a:prstGeom prst="rect">
            <a:avLst/>
          </a:prstGeom>
        </p:spPr>
        <p:txBody>
          <a:bodyPr lIns="0" tIns="0" rIns="0" bIns="0" rtlCol="0" anchor="t">
            <a:spAutoFit/>
          </a:bodyPr>
          <a:lstStyle/>
          <a:p>
            <a:pPr algn="l">
              <a:lnSpc>
                <a:spcPts val="3510"/>
              </a:lnSpc>
            </a:pPr>
            <a:r>
              <a:rPr lang="en-US" sz="2700">
                <a:solidFill>
                  <a:srgbClr val="FFFFFF"/>
                </a:solidFill>
                <a:latin typeface="Public Sans"/>
                <a:ea typeface="Public Sans"/>
                <a:cs typeface="Public Sans"/>
                <a:sym typeface="Public Sans"/>
              </a:rPr>
              <a:t>There are numerous pathways with a wide range of possibilities to achieving net-zero emissions in Canada.</a:t>
            </a:r>
          </a:p>
        </p:txBody>
      </p:sp>
      <p:sp>
        <p:nvSpPr>
          <p:cNvPr id="9" name="AutoShape 9"/>
          <p:cNvSpPr/>
          <p:nvPr/>
        </p:nvSpPr>
        <p:spPr>
          <a:xfrm>
            <a:off x="1324441" y="2413189"/>
            <a:ext cx="5700335" cy="0"/>
          </a:xfrm>
          <a:prstGeom prst="line">
            <a:avLst/>
          </a:prstGeom>
          <a:ln w="104775"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081046" y="3191725"/>
            <a:ext cx="10010284" cy="0"/>
          </a:xfrm>
          <a:prstGeom prst="line">
            <a:avLst/>
          </a:prstGeom>
          <a:ln w="104775" cap="flat">
            <a:solidFill>
              <a:srgbClr val="FF914D"/>
            </a:solidFill>
            <a:prstDash val="solid"/>
            <a:headEnd type="none" w="sm" len="sm"/>
            <a:tailEnd type="none" w="sm" len="sm"/>
          </a:ln>
        </p:spPr>
        <p:txBody>
          <a:bodyPr/>
          <a:lstStyle/>
          <a:p>
            <a:endParaRPr lang="en-US"/>
          </a:p>
        </p:txBody>
      </p:sp>
      <p:grpSp>
        <p:nvGrpSpPr>
          <p:cNvPr id="3" name="Group 3"/>
          <p:cNvGrpSpPr/>
          <p:nvPr/>
        </p:nvGrpSpPr>
        <p:grpSpPr>
          <a:xfrm>
            <a:off x="627713" y="6801206"/>
            <a:ext cx="3846078" cy="1270014"/>
            <a:chOff x="0" y="-28575"/>
            <a:chExt cx="1012959" cy="334489"/>
          </a:xfrm>
        </p:grpSpPr>
        <p:sp>
          <p:nvSpPr>
            <p:cNvPr id="4" name="Freeform 4"/>
            <p:cNvSpPr/>
            <p:nvPr/>
          </p:nvSpPr>
          <p:spPr>
            <a:xfrm>
              <a:off x="0" y="0"/>
              <a:ext cx="1012959" cy="296389"/>
            </a:xfrm>
            <a:custGeom>
              <a:avLst/>
              <a:gdLst/>
              <a:ahLst/>
              <a:cxnLst/>
              <a:rect l="l" t="t" r="r" b="b"/>
              <a:pathLst>
                <a:path w="1012959" h="296389">
                  <a:moveTo>
                    <a:pt x="102660" y="0"/>
                  </a:moveTo>
                  <a:lnTo>
                    <a:pt x="910299" y="0"/>
                  </a:lnTo>
                  <a:cubicBezTo>
                    <a:pt x="966996" y="0"/>
                    <a:pt x="1012959" y="45962"/>
                    <a:pt x="1012959" y="102660"/>
                  </a:cubicBezTo>
                  <a:lnTo>
                    <a:pt x="1012959" y="193729"/>
                  </a:lnTo>
                  <a:cubicBezTo>
                    <a:pt x="1012959" y="250427"/>
                    <a:pt x="966996" y="296389"/>
                    <a:pt x="910299" y="296389"/>
                  </a:cubicBezTo>
                  <a:lnTo>
                    <a:pt x="102660" y="296389"/>
                  </a:lnTo>
                  <a:cubicBezTo>
                    <a:pt x="45962" y="296389"/>
                    <a:pt x="0" y="250427"/>
                    <a:pt x="0" y="193729"/>
                  </a:cubicBezTo>
                  <a:lnTo>
                    <a:pt x="0" y="102660"/>
                  </a:lnTo>
                  <a:cubicBezTo>
                    <a:pt x="0" y="45962"/>
                    <a:pt x="45962" y="0"/>
                    <a:pt x="102660" y="0"/>
                  </a:cubicBezTo>
                  <a:close/>
                </a:path>
              </a:pathLst>
            </a:custGeom>
            <a:solidFill>
              <a:srgbClr val="012D1A"/>
            </a:solidFill>
          </p:spPr>
          <p:txBody>
            <a:bodyPr/>
            <a:lstStyle/>
            <a:p>
              <a:endParaRPr lang="en-US"/>
            </a:p>
          </p:txBody>
        </p:sp>
        <p:sp>
          <p:nvSpPr>
            <p:cNvPr id="5" name="TextBox 5"/>
            <p:cNvSpPr txBox="1"/>
            <p:nvPr/>
          </p:nvSpPr>
          <p:spPr>
            <a:xfrm>
              <a:off x="0" y="-28575"/>
              <a:ext cx="1012959" cy="334489"/>
            </a:xfrm>
            <a:prstGeom prst="rect">
              <a:avLst/>
            </a:prstGeom>
          </p:spPr>
          <p:txBody>
            <a:bodyPr lIns="50800" tIns="50800" rIns="50800" bIns="50800" rtlCol="0" anchor="ctr"/>
            <a:lstStyle/>
            <a:p>
              <a:pPr algn="ctr">
                <a:lnSpc>
                  <a:spcPts val="2600"/>
                </a:lnSpc>
              </a:pPr>
              <a:r>
                <a:rPr lang="en-US" sz="2000" dirty="0">
                  <a:solidFill>
                    <a:srgbClr val="FFFFFF"/>
                  </a:solidFill>
                  <a:latin typeface="Public Sans"/>
                  <a:ea typeface="Public Sans"/>
                  <a:cs typeface="Public Sans"/>
                  <a:sym typeface="Public Sans"/>
                </a:rPr>
                <a:t>Environment and Climate Change Canada</a:t>
              </a:r>
            </a:p>
            <a:p>
              <a:pPr algn="ctr">
                <a:lnSpc>
                  <a:spcPts val="2600"/>
                </a:lnSpc>
              </a:pPr>
              <a:r>
                <a:rPr lang="en-US" sz="2000" dirty="0">
                  <a:solidFill>
                    <a:srgbClr val="FFFFFF"/>
                  </a:solidFill>
                  <a:latin typeface="Public Sans"/>
                  <a:ea typeface="Public Sans"/>
                  <a:cs typeface="Public Sans"/>
                  <a:sym typeface="Public Sans"/>
                </a:rPr>
                <a:t>(</a:t>
              </a:r>
              <a:r>
                <a:rPr lang="en-US" sz="2000" b="1" dirty="0">
                  <a:solidFill>
                    <a:srgbClr val="FFFFFF"/>
                  </a:solidFill>
                  <a:latin typeface="Public Sans Bold"/>
                  <a:ea typeface="Public Sans Bold"/>
                  <a:cs typeface="Public Sans Bold"/>
                  <a:sym typeface="Public Sans Bold"/>
                </a:rPr>
                <a:t>Lead coordinator)</a:t>
              </a:r>
            </a:p>
          </p:txBody>
        </p:sp>
      </p:grpSp>
      <p:grpSp>
        <p:nvGrpSpPr>
          <p:cNvPr id="6" name="Group 6"/>
          <p:cNvGrpSpPr/>
          <p:nvPr/>
        </p:nvGrpSpPr>
        <p:grpSpPr>
          <a:xfrm>
            <a:off x="5772030" y="6497852"/>
            <a:ext cx="3846078" cy="471574"/>
            <a:chOff x="0" y="0"/>
            <a:chExt cx="1012959" cy="124201"/>
          </a:xfrm>
        </p:grpSpPr>
        <p:sp>
          <p:nvSpPr>
            <p:cNvPr id="7" name="Freeform 7"/>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8" name="TextBox 8"/>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Agriculture and Agri-Food Canada</a:t>
              </a:r>
            </a:p>
          </p:txBody>
        </p:sp>
      </p:grpSp>
      <p:grpSp>
        <p:nvGrpSpPr>
          <p:cNvPr id="9" name="Group 9"/>
          <p:cNvGrpSpPr/>
          <p:nvPr/>
        </p:nvGrpSpPr>
        <p:grpSpPr>
          <a:xfrm>
            <a:off x="5772030" y="4963348"/>
            <a:ext cx="3846078" cy="543904"/>
            <a:chOff x="0" y="-19050"/>
            <a:chExt cx="1012959" cy="143251"/>
          </a:xfrm>
        </p:grpSpPr>
        <p:sp>
          <p:nvSpPr>
            <p:cNvPr id="10" name="Freeform 10"/>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11" name="TextBox 11"/>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dirty="0">
                  <a:solidFill>
                    <a:srgbClr val="000000"/>
                  </a:solidFill>
                  <a:latin typeface="Public Sans"/>
                  <a:ea typeface="Public Sans"/>
                  <a:cs typeface="Public Sans"/>
                  <a:sym typeface="Public Sans"/>
                </a:rPr>
                <a:t>Natural Resources Canada</a:t>
              </a:r>
            </a:p>
          </p:txBody>
        </p:sp>
      </p:grpSp>
      <p:grpSp>
        <p:nvGrpSpPr>
          <p:cNvPr id="12" name="Group 12"/>
          <p:cNvGrpSpPr/>
          <p:nvPr/>
        </p:nvGrpSpPr>
        <p:grpSpPr>
          <a:xfrm>
            <a:off x="5772030" y="8035055"/>
            <a:ext cx="3846078" cy="471574"/>
            <a:chOff x="0" y="0"/>
            <a:chExt cx="1012959" cy="124201"/>
          </a:xfrm>
        </p:grpSpPr>
        <p:sp>
          <p:nvSpPr>
            <p:cNvPr id="13" name="Freeform 13"/>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14" name="TextBox 14"/>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Transport Canada</a:t>
              </a:r>
            </a:p>
          </p:txBody>
        </p:sp>
      </p:grpSp>
      <p:grpSp>
        <p:nvGrpSpPr>
          <p:cNvPr id="15" name="Group 15"/>
          <p:cNvGrpSpPr/>
          <p:nvPr/>
        </p:nvGrpSpPr>
        <p:grpSpPr>
          <a:xfrm>
            <a:off x="5772030" y="9463892"/>
            <a:ext cx="3846078" cy="471574"/>
            <a:chOff x="0" y="0"/>
            <a:chExt cx="1012959" cy="124201"/>
          </a:xfrm>
        </p:grpSpPr>
        <p:sp>
          <p:nvSpPr>
            <p:cNvPr id="16" name="Freeform 16"/>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17" name="TextBox 17"/>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Finance Canada</a:t>
              </a:r>
            </a:p>
          </p:txBody>
        </p:sp>
      </p:grpSp>
      <p:grpSp>
        <p:nvGrpSpPr>
          <p:cNvPr id="18" name="Group 18"/>
          <p:cNvGrpSpPr/>
          <p:nvPr/>
        </p:nvGrpSpPr>
        <p:grpSpPr>
          <a:xfrm>
            <a:off x="9789558" y="5022484"/>
            <a:ext cx="3846078" cy="471574"/>
            <a:chOff x="0" y="0"/>
            <a:chExt cx="1012959" cy="124201"/>
          </a:xfrm>
        </p:grpSpPr>
        <p:sp>
          <p:nvSpPr>
            <p:cNvPr id="19" name="Freeform 19"/>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20" name="TextBox 20"/>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Canada Infrastructure Bank</a:t>
              </a:r>
            </a:p>
          </p:txBody>
        </p:sp>
      </p:grpSp>
      <p:grpSp>
        <p:nvGrpSpPr>
          <p:cNvPr id="21" name="Group 21"/>
          <p:cNvGrpSpPr/>
          <p:nvPr/>
        </p:nvGrpSpPr>
        <p:grpSpPr>
          <a:xfrm>
            <a:off x="9789558" y="6233492"/>
            <a:ext cx="3846078" cy="831108"/>
            <a:chOff x="0" y="-19050"/>
            <a:chExt cx="1012959" cy="218893"/>
          </a:xfrm>
        </p:grpSpPr>
        <p:sp>
          <p:nvSpPr>
            <p:cNvPr id="22" name="Freeform 22"/>
            <p:cNvSpPr/>
            <p:nvPr/>
          </p:nvSpPr>
          <p:spPr>
            <a:xfrm>
              <a:off x="0" y="0"/>
              <a:ext cx="1012959" cy="199843"/>
            </a:xfrm>
            <a:custGeom>
              <a:avLst/>
              <a:gdLst/>
              <a:ahLst/>
              <a:cxnLst/>
              <a:rect l="l" t="t" r="r" b="b"/>
              <a:pathLst>
                <a:path w="1012959" h="199843">
                  <a:moveTo>
                    <a:pt x="99921" y="0"/>
                  </a:moveTo>
                  <a:lnTo>
                    <a:pt x="913037" y="0"/>
                  </a:lnTo>
                  <a:cubicBezTo>
                    <a:pt x="939538" y="0"/>
                    <a:pt x="964954" y="10527"/>
                    <a:pt x="983692" y="29266"/>
                  </a:cubicBezTo>
                  <a:cubicBezTo>
                    <a:pt x="1002431" y="48005"/>
                    <a:pt x="1012959" y="73420"/>
                    <a:pt x="1012959" y="99921"/>
                  </a:cubicBezTo>
                  <a:lnTo>
                    <a:pt x="1012959" y="99921"/>
                  </a:lnTo>
                  <a:cubicBezTo>
                    <a:pt x="1012959" y="126422"/>
                    <a:pt x="1002431" y="151837"/>
                    <a:pt x="983692" y="170576"/>
                  </a:cubicBezTo>
                  <a:cubicBezTo>
                    <a:pt x="964954" y="189315"/>
                    <a:pt x="939538" y="199843"/>
                    <a:pt x="913037" y="199843"/>
                  </a:cubicBezTo>
                  <a:lnTo>
                    <a:pt x="99921" y="199843"/>
                  </a:lnTo>
                  <a:cubicBezTo>
                    <a:pt x="73420" y="199843"/>
                    <a:pt x="48005" y="189315"/>
                    <a:pt x="29266" y="170576"/>
                  </a:cubicBezTo>
                  <a:cubicBezTo>
                    <a:pt x="10527" y="151837"/>
                    <a:pt x="0" y="126422"/>
                    <a:pt x="0" y="99921"/>
                  </a:cubicBezTo>
                  <a:lnTo>
                    <a:pt x="0" y="99921"/>
                  </a:lnTo>
                  <a:cubicBezTo>
                    <a:pt x="0" y="73420"/>
                    <a:pt x="10527" y="48005"/>
                    <a:pt x="29266" y="29266"/>
                  </a:cubicBezTo>
                  <a:cubicBezTo>
                    <a:pt x="48005" y="10527"/>
                    <a:pt x="73420" y="0"/>
                    <a:pt x="99921"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23" name="TextBox 23"/>
            <p:cNvSpPr txBox="1"/>
            <p:nvPr/>
          </p:nvSpPr>
          <p:spPr>
            <a:xfrm>
              <a:off x="0" y="-19050"/>
              <a:ext cx="1012959" cy="218893"/>
            </a:xfrm>
            <a:prstGeom prst="rect">
              <a:avLst/>
            </a:prstGeom>
          </p:spPr>
          <p:txBody>
            <a:bodyPr lIns="50800" tIns="50800" rIns="50800" bIns="50800" rtlCol="0" anchor="ctr"/>
            <a:lstStyle/>
            <a:p>
              <a:pPr algn="ctr">
                <a:lnSpc>
                  <a:spcPts val="2080"/>
                </a:lnSpc>
              </a:pPr>
              <a:r>
                <a:rPr lang="en-US" sz="1600" dirty="0">
                  <a:solidFill>
                    <a:srgbClr val="000000"/>
                  </a:solidFill>
                  <a:latin typeface="Public Sans"/>
                  <a:ea typeface="Public Sans"/>
                  <a:cs typeface="Public Sans"/>
                  <a:sym typeface="Public Sans"/>
                </a:rPr>
                <a:t>Crown-Indigenous Relations and Northern Affairs Canada </a:t>
              </a:r>
            </a:p>
          </p:txBody>
        </p:sp>
      </p:grpSp>
      <p:grpSp>
        <p:nvGrpSpPr>
          <p:cNvPr id="24" name="Group 24"/>
          <p:cNvGrpSpPr/>
          <p:nvPr/>
        </p:nvGrpSpPr>
        <p:grpSpPr>
          <a:xfrm>
            <a:off x="9789558" y="7812489"/>
            <a:ext cx="3846078" cy="839180"/>
            <a:chOff x="0" y="-19050"/>
            <a:chExt cx="1012959" cy="221019"/>
          </a:xfrm>
        </p:grpSpPr>
        <p:sp>
          <p:nvSpPr>
            <p:cNvPr id="25" name="Freeform 25"/>
            <p:cNvSpPr/>
            <p:nvPr/>
          </p:nvSpPr>
          <p:spPr>
            <a:xfrm>
              <a:off x="0" y="0"/>
              <a:ext cx="1012959" cy="201969"/>
            </a:xfrm>
            <a:custGeom>
              <a:avLst/>
              <a:gdLst/>
              <a:ahLst/>
              <a:cxnLst/>
              <a:rect l="l" t="t" r="r" b="b"/>
              <a:pathLst>
                <a:path w="1012959" h="201969">
                  <a:moveTo>
                    <a:pt x="100984" y="0"/>
                  </a:moveTo>
                  <a:lnTo>
                    <a:pt x="911974" y="0"/>
                  </a:lnTo>
                  <a:cubicBezTo>
                    <a:pt x="967747" y="0"/>
                    <a:pt x="1012959" y="45212"/>
                    <a:pt x="1012959" y="100984"/>
                  </a:cubicBezTo>
                  <a:lnTo>
                    <a:pt x="1012959" y="100984"/>
                  </a:lnTo>
                  <a:cubicBezTo>
                    <a:pt x="1012959" y="156756"/>
                    <a:pt x="967747" y="201969"/>
                    <a:pt x="911974" y="201969"/>
                  </a:cubicBezTo>
                  <a:lnTo>
                    <a:pt x="100984" y="201969"/>
                  </a:lnTo>
                  <a:cubicBezTo>
                    <a:pt x="45212" y="201969"/>
                    <a:pt x="0" y="156756"/>
                    <a:pt x="0" y="100984"/>
                  </a:cubicBezTo>
                  <a:lnTo>
                    <a:pt x="0" y="100984"/>
                  </a:lnTo>
                  <a:cubicBezTo>
                    <a:pt x="0" y="45212"/>
                    <a:pt x="45212" y="0"/>
                    <a:pt x="100984"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26" name="TextBox 26"/>
            <p:cNvSpPr txBox="1"/>
            <p:nvPr/>
          </p:nvSpPr>
          <p:spPr>
            <a:xfrm>
              <a:off x="0" y="-19050"/>
              <a:ext cx="1012959" cy="221019"/>
            </a:xfrm>
            <a:prstGeom prst="rect">
              <a:avLst/>
            </a:prstGeom>
          </p:spPr>
          <p:txBody>
            <a:bodyPr lIns="50800" tIns="50800" rIns="50800" bIns="50800" rtlCol="0" anchor="ctr"/>
            <a:lstStyle/>
            <a:p>
              <a:pPr algn="ctr">
                <a:lnSpc>
                  <a:spcPts val="2080"/>
                </a:lnSpc>
              </a:pPr>
              <a:r>
                <a:rPr lang="en-US" sz="1600" dirty="0">
                  <a:solidFill>
                    <a:srgbClr val="000000"/>
                  </a:solidFill>
                  <a:latin typeface="Public Sans"/>
                  <a:ea typeface="Public Sans"/>
                  <a:cs typeface="Public Sans"/>
                  <a:sym typeface="Public Sans"/>
                </a:rPr>
                <a:t>Housing, Infrastructure and Communities Canada</a:t>
              </a:r>
            </a:p>
          </p:txBody>
        </p:sp>
      </p:grpSp>
      <p:grpSp>
        <p:nvGrpSpPr>
          <p:cNvPr id="27" name="Group 27"/>
          <p:cNvGrpSpPr/>
          <p:nvPr/>
        </p:nvGrpSpPr>
        <p:grpSpPr>
          <a:xfrm>
            <a:off x="9789558" y="9450698"/>
            <a:ext cx="3846078" cy="471574"/>
            <a:chOff x="0" y="0"/>
            <a:chExt cx="1012959" cy="124201"/>
          </a:xfrm>
        </p:grpSpPr>
        <p:sp>
          <p:nvSpPr>
            <p:cNvPr id="28" name="Freeform 28"/>
            <p:cNvSpPr/>
            <p:nvPr/>
          </p:nvSpPr>
          <p:spPr>
            <a:xfrm>
              <a:off x="0" y="0"/>
              <a:ext cx="1012959" cy="124201"/>
            </a:xfrm>
            <a:custGeom>
              <a:avLst/>
              <a:gdLst/>
              <a:ahLst/>
              <a:cxnLst/>
              <a:rect l="l" t="t" r="r" b="b"/>
              <a:pathLst>
                <a:path w="1012959" h="124201">
                  <a:moveTo>
                    <a:pt x="62100" y="0"/>
                  </a:moveTo>
                  <a:lnTo>
                    <a:pt x="950858" y="0"/>
                  </a:lnTo>
                  <a:cubicBezTo>
                    <a:pt x="985155" y="0"/>
                    <a:pt x="1012959" y="27803"/>
                    <a:pt x="1012959" y="62100"/>
                  </a:cubicBezTo>
                  <a:lnTo>
                    <a:pt x="1012959" y="62100"/>
                  </a:lnTo>
                  <a:cubicBezTo>
                    <a:pt x="1012959" y="96397"/>
                    <a:pt x="985155" y="124201"/>
                    <a:pt x="950858" y="124201"/>
                  </a:cubicBezTo>
                  <a:lnTo>
                    <a:pt x="62100" y="124201"/>
                  </a:lnTo>
                  <a:cubicBezTo>
                    <a:pt x="27803" y="124201"/>
                    <a:pt x="0" y="96397"/>
                    <a:pt x="0" y="62100"/>
                  </a:cubicBezTo>
                  <a:lnTo>
                    <a:pt x="0" y="62100"/>
                  </a:lnTo>
                  <a:cubicBezTo>
                    <a:pt x="0" y="27803"/>
                    <a:pt x="27803" y="0"/>
                    <a:pt x="6210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29" name="TextBox 29"/>
            <p:cNvSpPr txBox="1"/>
            <p:nvPr/>
          </p:nvSpPr>
          <p:spPr>
            <a:xfrm>
              <a:off x="0" y="-19050"/>
              <a:ext cx="1012959" cy="143251"/>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Indigenous Services Canada</a:t>
              </a:r>
            </a:p>
          </p:txBody>
        </p:sp>
      </p:grpSp>
      <p:grpSp>
        <p:nvGrpSpPr>
          <p:cNvPr id="30" name="Group 30"/>
          <p:cNvGrpSpPr/>
          <p:nvPr/>
        </p:nvGrpSpPr>
        <p:grpSpPr>
          <a:xfrm>
            <a:off x="13807086" y="5012396"/>
            <a:ext cx="3846078" cy="801101"/>
            <a:chOff x="0" y="-2657"/>
            <a:chExt cx="1012959" cy="210990"/>
          </a:xfrm>
        </p:grpSpPr>
        <p:sp>
          <p:nvSpPr>
            <p:cNvPr id="31" name="Freeform 31"/>
            <p:cNvSpPr/>
            <p:nvPr/>
          </p:nvSpPr>
          <p:spPr>
            <a:xfrm>
              <a:off x="0" y="0"/>
              <a:ext cx="1012959" cy="191940"/>
            </a:xfrm>
            <a:custGeom>
              <a:avLst/>
              <a:gdLst/>
              <a:ahLst/>
              <a:cxnLst/>
              <a:rect l="l" t="t" r="r" b="b"/>
              <a:pathLst>
                <a:path w="1012959" h="191940">
                  <a:moveTo>
                    <a:pt x="95970" y="0"/>
                  </a:moveTo>
                  <a:lnTo>
                    <a:pt x="916989" y="0"/>
                  </a:lnTo>
                  <a:cubicBezTo>
                    <a:pt x="969992" y="0"/>
                    <a:pt x="1012959" y="42967"/>
                    <a:pt x="1012959" y="95970"/>
                  </a:cubicBezTo>
                  <a:lnTo>
                    <a:pt x="1012959" y="95970"/>
                  </a:lnTo>
                  <a:cubicBezTo>
                    <a:pt x="1012959" y="148973"/>
                    <a:pt x="969992" y="191940"/>
                    <a:pt x="916989" y="191940"/>
                  </a:cubicBezTo>
                  <a:lnTo>
                    <a:pt x="95970" y="191940"/>
                  </a:lnTo>
                  <a:cubicBezTo>
                    <a:pt x="42967" y="191940"/>
                    <a:pt x="0" y="148973"/>
                    <a:pt x="0" y="95970"/>
                  </a:cubicBezTo>
                  <a:lnTo>
                    <a:pt x="0" y="95970"/>
                  </a:lnTo>
                  <a:cubicBezTo>
                    <a:pt x="0" y="42967"/>
                    <a:pt x="42967" y="0"/>
                    <a:pt x="9597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32" name="TextBox 32"/>
            <p:cNvSpPr txBox="1"/>
            <p:nvPr/>
          </p:nvSpPr>
          <p:spPr>
            <a:xfrm>
              <a:off x="0" y="-2657"/>
              <a:ext cx="1012959" cy="210990"/>
            </a:xfrm>
            <a:prstGeom prst="rect">
              <a:avLst/>
            </a:prstGeom>
          </p:spPr>
          <p:txBody>
            <a:bodyPr lIns="50800" tIns="50800" rIns="50800" bIns="50800" rtlCol="0" anchor="ctr"/>
            <a:lstStyle/>
            <a:p>
              <a:pPr algn="ctr">
                <a:lnSpc>
                  <a:spcPts val="2080"/>
                </a:lnSpc>
              </a:pPr>
              <a:r>
                <a:rPr lang="en-US" sz="1600" dirty="0">
                  <a:solidFill>
                    <a:srgbClr val="000000"/>
                  </a:solidFill>
                  <a:latin typeface="Public Sans"/>
                  <a:ea typeface="Public Sans"/>
                  <a:cs typeface="Public Sans"/>
                  <a:sym typeface="Public Sans"/>
                </a:rPr>
                <a:t>Innovation, Science and Economic Development Canada</a:t>
              </a:r>
            </a:p>
          </p:txBody>
        </p:sp>
      </p:grpSp>
      <p:grpSp>
        <p:nvGrpSpPr>
          <p:cNvPr id="33" name="Group 33"/>
          <p:cNvGrpSpPr/>
          <p:nvPr/>
        </p:nvGrpSpPr>
        <p:grpSpPr>
          <a:xfrm>
            <a:off x="13807086" y="6226659"/>
            <a:ext cx="3846078" cy="513544"/>
            <a:chOff x="0" y="0"/>
            <a:chExt cx="1012959" cy="135254"/>
          </a:xfrm>
        </p:grpSpPr>
        <p:sp>
          <p:nvSpPr>
            <p:cNvPr id="34" name="Freeform 34"/>
            <p:cNvSpPr/>
            <p:nvPr/>
          </p:nvSpPr>
          <p:spPr>
            <a:xfrm>
              <a:off x="0" y="0"/>
              <a:ext cx="1012959" cy="135254"/>
            </a:xfrm>
            <a:custGeom>
              <a:avLst/>
              <a:gdLst/>
              <a:ahLst/>
              <a:cxnLst/>
              <a:rect l="l" t="t" r="r" b="b"/>
              <a:pathLst>
                <a:path w="1012959" h="135254">
                  <a:moveTo>
                    <a:pt x="67627" y="0"/>
                  </a:moveTo>
                  <a:lnTo>
                    <a:pt x="945332" y="0"/>
                  </a:lnTo>
                  <a:cubicBezTo>
                    <a:pt x="982681" y="0"/>
                    <a:pt x="1012959" y="30278"/>
                    <a:pt x="1012959" y="67627"/>
                  </a:cubicBezTo>
                  <a:lnTo>
                    <a:pt x="1012959" y="67627"/>
                  </a:lnTo>
                  <a:cubicBezTo>
                    <a:pt x="1012959" y="85563"/>
                    <a:pt x="1005834" y="102764"/>
                    <a:pt x="993151" y="115447"/>
                  </a:cubicBezTo>
                  <a:cubicBezTo>
                    <a:pt x="980469" y="128129"/>
                    <a:pt x="963267" y="135254"/>
                    <a:pt x="945332" y="135254"/>
                  </a:cubicBezTo>
                  <a:lnTo>
                    <a:pt x="67627" y="135254"/>
                  </a:lnTo>
                  <a:cubicBezTo>
                    <a:pt x="49691" y="135254"/>
                    <a:pt x="32490" y="128129"/>
                    <a:pt x="19808" y="115447"/>
                  </a:cubicBezTo>
                  <a:cubicBezTo>
                    <a:pt x="7125" y="102764"/>
                    <a:pt x="0" y="85563"/>
                    <a:pt x="0" y="67627"/>
                  </a:cubicBezTo>
                  <a:lnTo>
                    <a:pt x="0" y="67627"/>
                  </a:lnTo>
                  <a:cubicBezTo>
                    <a:pt x="0" y="49691"/>
                    <a:pt x="7125" y="32490"/>
                    <a:pt x="19808" y="19808"/>
                  </a:cubicBezTo>
                  <a:cubicBezTo>
                    <a:pt x="32490" y="7125"/>
                    <a:pt x="49691" y="0"/>
                    <a:pt x="67627"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35" name="TextBox 35"/>
            <p:cNvSpPr txBox="1"/>
            <p:nvPr/>
          </p:nvSpPr>
          <p:spPr>
            <a:xfrm>
              <a:off x="0" y="-19050"/>
              <a:ext cx="1012959" cy="154304"/>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National Research Council Canada</a:t>
              </a:r>
            </a:p>
          </p:txBody>
        </p:sp>
      </p:grpSp>
      <p:grpSp>
        <p:nvGrpSpPr>
          <p:cNvPr id="36" name="Group 36"/>
          <p:cNvGrpSpPr/>
          <p:nvPr/>
        </p:nvGrpSpPr>
        <p:grpSpPr>
          <a:xfrm>
            <a:off x="13807086" y="8123494"/>
            <a:ext cx="3846078" cy="860371"/>
            <a:chOff x="0" y="-19050"/>
            <a:chExt cx="1012959" cy="226600"/>
          </a:xfrm>
        </p:grpSpPr>
        <p:sp>
          <p:nvSpPr>
            <p:cNvPr id="37" name="Freeform 37"/>
            <p:cNvSpPr/>
            <p:nvPr/>
          </p:nvSpPr>
          <p:spPr>
            <a:xfrm>
              <a:off x="0" y="0"/>
              <a:ext cx="1012959" cy="207550"/>
            </a:xfrm>
            <a:custGeom>
              <a:avLst/>
              <a:gdLst/>
              <a:ahLst/>
              <a:cxnLst/>
              <a:rect l="l" t="t" r="r" b="b"/>
              <a:pathLst>
                <a:path w="1012959" h="207550">
                  <a:moveTo>
                    <a:pt x="102660" y="0"/>
                  </a:moveTo>
                  <a:lnTo>
                    <a:pt x="910299" y="0"/>
                  </a:lnTo>
                  <a:cubicBezTo>
                    <a:pt x="966996" y="0"/>
                    <a:pt x="1012959" y="45962"/>
                    <a:pt x="1012959" y="102660"/>
                  </a:cubicBezTo>
                  <a:lnTo>
                    <a:pt x="1012959" y="104890"/>
                  </a:lnTo>
                  <a:cubicBezTo>
                    <a:pt x="1012959" y="161587"/>
                    <a:pt x="966996" y="207550"/>
                    <a:pt x="910299" y="207550"/>
                  </a:cubicBezTo>
                  <a:lnTo>
                    <a:pt x="102660" y="207550"/>
                  </a:lnTo>
                  <a:cubicBezTo>
                    <a:pt x="75433" y="207550"/>
                    <a:pt x="49321" y="196734"/>
                    <a:pt x="30068" y="177481"/>
                  </a:cubicBezTo>
                  <a:cubicBezTo>
                    <a:pt x="10816" y="158229"/>
                    <a:pt x="0" y="132117"/>
                    <a:pt x="0" y="104890"/>
                  </a:cubicBezTo>
                  <a:lnTo>
                    <a:pt x="0" y="102660"/>
                  </a:lnTo>
                  <a:cubicBezTo>
                    <a:pt x="0" y="45962"/>
                    <a:pt x="45962" y="0"/>
                    <a:pt x="102660"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38" name="TextBox 38"/>
            <p:cNvSpPr txBox="1"/>
            <p:nvPr/>
          </p:nvSpPr>
          <p:spPr>
            <a:xfrm>
              <a:off x="0" y="-19050"/>
              <a:ext cx="1012959" cy="226600"/>
            </a:xfrm>
            <a:prstGeom prst="rect">
              <a:avLst/>
            </a:prstGeom>
          </p:spPr>
          <p:txBody>
            <a:bodyPr lIns="50800" tIns="50800" rIns="50800" bIns="50800" rtlCol="0" anchor="ctr"/>
            <a:lstStyle/>
            <a:p>
              <a:pPr algn="ctr">
                <a:lnSpc>
                  <a:spcPts val="2080"/>
                </a:lnSpc>
              </a:pPr>
              <a:r>
                <a:rPr lang="en-US" sz="1600" dirty="0">
                  <a:solidFill>
                    <a:srgbClr val="000000"/>
                  </a:solidFill>
                  <a:latin typeface="Public Sans"/>
                  <a:ea typeface="Public Sans"/>
                  <a:cs typeface="Public Sans"/>
                  <a:sym typeface="Public Sans"/>
                </a:rPr>
                <a:t>Public Services and Procurement Canada</a:t>
              </a:r>
            </a:p>
          </p:txBody>
        </p:sp>
      </p:grpSp>
      <p:grpSp>
        <p:nvGrpSpPr>
          <p:cNvPr id="39" name="Group 39"/>
          <p:cNvGrpSpPr/>
          <p:nvPr/>
        </p:nvGrpSpPr>
        <p:grpSpPr>
          <a:xfrm>
            <a:off x="13807086" y="9450536"/>
            <a:ext cx="3846078" cy="484930"/>
            <a:chOff x="0" y="0"/>
            <a:chExt cx="1012959" cy="127718"/>
          </a:xfrm>
        </p:grpSpPr>
        <p:sp>
          <p:nvSpPr>
            <p:cNvPr id="40" name="Freeform 40"/>
            <p:cNvSpPr/>
            <p:nvPr/>
          </p:nvSpPr>
          <p:spPr>
            <a:xfrm>
              <a:off x="0" y="0"/>
              <a:ext cx="1012959" cy="127718"/>
            </a:xfrm>
            <a:custGeom>
              <a:avLst/>
              <a:gdLst/>
              <a:ahLst/>
              <a:cxnLst/>
              <a:rect l="l" t="t" r="r" b="b"/>
              <a:pathLst>
                <a:path w="1012959" h="127718">
                  <a:moveTo>
                    <a:pt x="63859" y="0"/>
                  </a:moveTo>
                  <a:lnTo>
                    <a:pt x="949100" y="0"/>
                  </a:lnTo>
                  <a:cubicBezTo>
                    <a:pt x="984368" y="0"/>
                    <a:pt x="1012959" y="28591"/>
                    <a:pt x="1012959" y="63859"/>
                  </a:cubicBezTo>
                  <a:lnTo>
                    <a:pt x="1012959" y="63859"/>
                  </a:lnTo>
                  <a:cubicBezTo>
                    <a:pt x="1012959" y="80796"/>
                    <a:pt x="1006231" y="97038"/>
                    <a:pt x="994255" y="109014"/>
                  </a:cubicBezTo>
                  <a:cubicBezTo>
                    <a:pt x="982279" y="120990"/>
                    <a:pt x="966036" y="127718"/>
                    <a:pt x="949100" y="127718"/>
                  </a:cubicBezTo>
                  <a:lnTo>
                    <a:pt x="63859" y="127718"/>
                  </a:lnTo>
                  <a:cubicBezTo>
                    <a:pt x="46923" y="127718"/>
                    <a:pt x="30680" y="120990"/>
                    <a:pt x="18704" y="109014"/>
                  </a:cubicBezTo>
                  <a:cubicBezTo>
                    <a:pt x="6728" y="97038"/>
                    <a:pt x="0" y="80796"/>
                    <a:pt x="0" y="63859"/>
                  </a:cubicBezTo>
                  <a:lnTo>
                    <a:pt x="0" y="63859"/>
                  </a:lnTo>
                  <a:cubicBezTo>
                    <a:pt x="0" y="46923"/>
                    <a:pt x="6728" y="30680"/>
                    <a:pt x="18704" y="18704"/>
                  </a:cubicBezTo>
                  <a:cubicBezTo>
                    <a:pt x="30680" y="6728"/>
                    <a:pt x="46923" y="0"/>
                    <a:pt x="63859"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41" name="TextBox 41"/>
            <p:cNvSpPr txBox="1"/>
            <p:nvPr/>
          </p:nvSpPr>
          <p:spPr>
            <a:xfrm>
              <a:off x="0" y="-19050"/>
              <a:ext cx="1012959" cy="146768"/>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Treasury Board of Canada Secretariat</a:t>
              </a:r>
            </a:p>
          </p:txBody>
        </p:sp>
      </p:grpSp>
      <p:sp>
        <p:nvSpPr>
          <p:cNvPr id="42" name="Freeform 42"/>
          <p:cNvSpPr/>
          <p:nvPr/>
        </p:nvSpPr>
        <p:spPr>
          <a:xfrm rot="-10800000">
            <a:off x="4812933" y="7156966"/>
            <a:ext cx="1918194" cy="690550"/>
          </a:xfrm>
          <a:custGeom>
            <a:avLst/>
            <a:gdLst/>
            <a:ahLst/>
            <a:cxnLst/>
            <a:rect l="l" t="t" r="r" b="b"/>
            <a:pathLst>
              <a:path w="1918194" h="690550">
                <a:moveTo>
                  <a:pt x="0" y="0"/>
                </a:moveTo>
                <a:lnTo>
                  <a:pt x="1918194" y="0"/>
                </a:lnTo>
                <a:lnTo>
                  <a:pt x="1918194" y="690550"/>
                </a:lnTo>
                <a:lnTo>
                  <a:pt x="0" y="690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TextBox 43"/>
          <p:cNvSpPr txBox="1"/>
          <p:nvPr/>
        </p:nvSpPr>
        <p:spPr>
          <a:xfrm>
            <a:off x="1081046" y="1511560"/>
            <a:ext cx="11159944" cy="1381125"/>
          </a:xfrm>
          <a:prstGeom prst="rect">
            <a:avLst/>
          </a:prstGeom>
        </p:spPr>
        <p:txBody>
          <a:bodyPr lIns="0" tIns="0" rIns="0" bIns="0" rtlCol="0" anchor="t">
            <a:spAutoFit/>
          </a:bodyPr>
          <a:lstStyle/>
          <a:p>
            <a:pPr algn="l">
              <a:lnSpc>
                <a:spcPts val="10800"/>
              </a:lnSpc>
            </a:pPr>
            <a:r>
              <a:rPr lang="en-US" sz="9000">
                <a:solidFill>
                  <a:srgbClr val="000000"/>
                </a:solidFill>
                <a:latin typeface="Public Sans"/>
                <a:ea typeface="Public Sans"/>
                <a:cs typeface="Public Sans"/>
                <a:sym typeface="Public Sans"/>
              </a:rPr>
              <a:t>Measuring Progress</a:t>
            </a:r>
          </a:p>
        </p:txBody>
      </p:sp>
      <p:sp>
        <p:nvSpPr>
          <p:cNvPr id="44" name="TextBox 44"/>
          <p:cNvSpPr txBox="1"/>
          <p:nvPr/>
        </p:nvSpPr>
        <p:spPr>
          <a:xfrm>
            <a:off x="1081046" y="3544150"/>
            <a:ext cx="15023294" cy="504847"/>
          </a:xfrm>
          <a:prstGeom prst="rect">
            <a:avLst/>
          </a:prstGeom>
        </p:spPr>
        <p:txBody>
          <a:bodyPr lIns="0" tIns="0" rIns="0" bIns="0" rtlCol="0" anchor="t">
            <a:spAutoFit/>
          </a:bodyPr>
          <a:lstStyle/>
          <a:p>
            <a:pPr algn="l">
              <a:lnSpc>
                <a:spcPts val="3900"/>
              </a:lnSpc>
            </a:pPr>
            <a:r>
              <a:rPr lang="en-US" sz="3000">
                <a:solidFill>
                  <a:srgbClr val="000000"/>
                </a:solidFill>
                <a:latin typeface="Public Sans"/>
                <a:ea typeface="Public Sans"/>
                <a:cs typeface="Public Sans"/>
                <a:sym typeface="Public Sans"/>
              </a:rPr>
              <a:t>A collaborative work between 14 federal departments/agencies/crown corporations</a:t>
            </a:r>
          </a:p>
        </p:txBody>
      </p:sp>
      <p:sp>
        <p:nvSpPr>
          <p:cNvPr id="45" name="Freeform 45"/>
          <p:cNvSpPr/>
          <p:nvPr/>
        </p:nvSpPr>
        <p:spPr>
          <a:xfrm rot="-10800000">
            <a:off x="4812933" y="5657277"/>
            <a:ext cx="1918194" cy="690550"/>
          </a:xfrm>
          <a:custGeom>
            <a:avLst/>
            <a:gdLst/>
            <a:ahLst/>
            <a:cxnLst/>
            <a:rect l="l" t="t" r="r" b="b"/>
            <a:pathLst>
              <a:path w="1918194" h="690550">
                <a:moveTo>
                  <a:pt x="0" y="0"/>
                </a:moveTo>
                <a:lnTo>
                  <a:pt x="1918194" y="0"/>
                </a:lnTo>
                <a:lnTo>
                  <a:pt x="1918194" y="690550"/>
                </a:lnTo>
                <a:lnTo>
                  <a:pt x="0" y="690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6" name="Freeform 46"/>
          <p:cNvSpPr/>
          <p:nvPr/>
        </p:nvSpPr>
        <p:spPr>
          <a:xfrm rot="-10800000">
            <a:off x="4812933" y="8675457"/>
            <a:ext cx="1918194" cy="690550"/>
          </a:xfrm>
          <a:custGeom>
            <a:avLst/>
            <a:gdLst/>
            <a:ahLst/>
            <a:cxnLst/>
            <a:rect l="l" t="t" r="r" b="b"/>
            <a:pathLst>
              <a:path w="1918194" h="690550">
                <a:moveTo>
                  <a:pt x="0" y="0"/>
                </a:moveTo>
                <a:lnTo>
                  <a:pt x="1918194" y="0"/>
                </a:lnTo>
                <a:lnTo>
                  <a:pt x="1918194" y="690550"/>
                </a:lnTo>
                <a:lnTo>
                  <a:pt x="0" y="690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7" name="Group 47"/>
          <p:cNvGrpSpPr/>
          <p:nvPr/>
        </p:nvGrpSpPr>
        <p:grpSpPr>
          <a:xfrm>
            <a:off x="13807086" y="7215607"/>
            <a:ext cx="3846078" cy="513544"/>
            <a:chOff x="0" y="0"/>
            <a:chExt cx="1012959" cy="135254"/>
          </a:xfrm>
        </p:grpSpPr>
        <p:sp>
          <p:nvSpPr>
            <p:cNvPr id="48" name="Freeform 48"/>
            <p:cNvSpPr/>
            <p:nvPr/>
          </p:nvSpPr>
          <p:spPr>
            <a:xfrm>
              <a:off x="0" y="0"/>
              <a:ext cx="1012959" cy="135254"/>
            </a:xfrm>
            <a:custGeom>
              <a:avLst/>
              <a:gdLst/>
              <a:ahLst/>
              <a:cxnLst/>
              <a:rect l="l" t="t" r="r" b="b"/>
              <a:pathLst>
                <a:path w="1012959" h="135254">
                  <a:moveTo>
                    <a:pt x="67627" y="0"/>
                  </a:moveTo>
                  <a:lnTo>
                    <a:pt x="945332" y="0"/>
                  </a:lnTo>
                  <a:cubicBezTo>
                    <a:pt x="982681" y="0"/>
                    <a:pt x="1012959" y="30278"/>
                    <a:pt x="1012959" y="67627"/>
                  </a:cubicBezTo>
                  <a:lnTo>
                    <a:pt x="1012959" y="67627"/>
                  </a:lnTo>
                  <a:cubicBezTo>
                    <a:pt x="1012959" y="85563"/>
                    <a:pt x="1005834" y="102764"/>
                    <a:pt x="993151" y="115447"/>
                  </a:cubicBezTo>
                  <a:cubicBezTo>
                    <a:pt x="980469" y="128129"/>
                    <a:pt x="963267" y="135254"/>
                    <a:pt x="945332" y="135254"/>
                  </a:cubicBezTo>
                  <a:lnTo>
                    <a:pt x="67627" y="135254"/>
                  </a:lnTo>
                  <a:cubicBezTo>
                    <a:pt x="49691" y="135254"/>
                    <a:pt x="32490" y="128129"/>
                    <a:pt x="19808" y="115447"/>
                  </a:cubicBezTo>
                  <a:cubicBezTo>
                    <a:pt x="7125" y="102764"/>
                    <a:pt x="0" y="85563"/>
                    <a:pt x="0" y="67627"/>
                  </a:cubicBezTo>
                  <a:lnTo>
                    <a:pt x="0" y="67627"/>
                  </a:lnTo>
                  <a:cubicBezTo>
                    <a:pt x="0" y="49691"/>
                    <a:pt x="7125" y="32490"/>
                    <a:pt x="19808" y="19808"/>
                  </a:cubicBezTo>
                  <a:cubicBezTo>
                    <a:pt x="32490" y="7125"/>
                    <a:pt x="49691" y="0"/>
                    <a:pt x="67627" y="0"/>
                  </a:cubicBezTo>
                  <a:close/>
                </a:path>
              </a:pathLst>
            </a:custGeom>
            <a:solidFill>
              <a:srgbClr val="000000">
                <a:alpha val="0"/>
              </a:srgbClr>
            </a:solidFill>
            <a:ln w="38100" cap="rnd">
              <a:solidFill>
                <a:srgbClr val="012D1A"/>
              </a:solidFill>
              <a:prstDash val="solid"/>
              <a:round/>
            </a:ln>
          </p:spPr>
          <p:txBody>
            <a:bodyPr/>
            <a:lstStyle/>
            <a:p>
              <a:endParaRPr lang="en-US"/>
            </a:p>
          </p:txBody>
        </p:sp>
        <p:sp>
          <p:nvSpPr>
            <p:cNvPr id="49" name="TextBox 49"/>
            <p:cNvSpPr txBox="1"/>
            <p:nvPr/>
          </p:nvSpPr>
          <p:spPr>
            <a:xfrm>
              <a:off x="0" y="-19050"/>
              <a:ext cx="1012959" cy="154304"/>
            </a:xfrm>
            <a:prstGeom prst="rect">
              <a:avLst/>
            </a:prstGeom>
          </p:spPr>
          <p:txBody>
            <a:bodyPr lIns="50800" tIns="50800" rIns="50800" bIns="50800" rtlCol="0" anchor="ctr"/>
            <a:lstStyle/>
            <a:p>
              <a:pPr algn="ctr">
                <a:lnSpc>
                  <a:spcPts val="2080"/>
                </a:lnSpc>
              </a:pPr>
              <a:r>
                <a:rPr lang="en-US" sz="1600">
                  <a:solidFill>
                    <a:srgbClr val="000000"/>
                  </a:solidFill>
                  <a:latin typeface="Public Sans"/>
                  <a:ea typeface="Public Sans"/>
                  <a:cs typeface="Public Sans"/>
                  <a:sym typeface="Public Sans"/>
                </a:rPr>
                <a:t>Statistics Canada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7a237b-30aa-4c38-ab05-6751c8f20903" xsi:nil="true"/>
    <Notes xmlns="9d5ac825-a8d6-4a32-9ece-79a6a40a6e5c" xsi:nil="true"/>
    <lcf76f155ced4ddcb4097134ff3c332f xmlns="9d5ac825-a8d6-4a32-9ece-79a6a40a6e5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0421CFBE4A6C48BBAFDF34E8C26C3C" ma:contentTypeVersion="18" ma:contentTypeDescription="Create a new document." ma:contentTypeScope="" ma:versionID="bd492b88d722e6412e5825b4894cd147">
  <xsd:schema xmlns:xsd="http://www.w3.org/2001/XMLSchema" xmlns:xs="http://www.w3.org/2001/XMLSchema" xmlns:p="http://schemas.microsoft.com/office/2006/metadata/properties" xmlns:ns2="9d5ac825-a8d6-4a32-9ece-79a6a40a6e5c" xmlns:ns3="887a237b-30aa-4c38-ab05-6751c8f20903" targetNamespace="http://schemas.microsoft.com/office/2006/metadata/properties" ma:root="true" ma:fieldsID="bd2f4de5031d90a2362a0c859dde8da5" ns2:_="" ns3:_="">
    <xsd:import namespace="9d5ac825-a8d6-4a32-9ece-79a6a40a6e5c"/>
    <xsd:import namespace="887a237b-30aa-4c38-ab05-6751c8f209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ac825-a8d6-4a32-9ece-79a6a40a6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7fe21a1-9997-4c9a-aa7f-25894d3490f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7a237b-30aa-4c38-ab05-6751c8f209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c977ee-cdad-40eb-af7a-1dd9d3a3cec3}" ma:internalName="TaxCatchAll" ma:showField="CatchAllData" ma:web="887a237b-30aa-4c38-ab05-6751c8f209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93E1D-3DB6-4F86-88AF-96B2F7918EE3}">
  <ds:schemaRefs>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887a237b-30aa-4c38-ab05-6751c8f20903"/>
    <ds:schemaRef ds:uri="9d5ac825-a8d6-4a32-9ece-79a6a40a6e5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B337BDB-FE48-41FD-8D08-740707E7E174}">
  <ds:schemaRefs>
    <ds:schemaRef ds:uri="http://schemas.microsoft.com/sharepoint/v3/contenttype/forms"/>
  </ds:schemaRefs>
</ds:datastoreItem>
</file>

<file path=customXml/itemProps3.xml><?xml version="1.0" encoding="utf-8"?>
<ds:datastoreItem xmlns:ds="http://schemas.openxmlformats.org/officeDocument/2006/customXml" ds:itemID="{4E7C00C7-83AF-43B1-A11F-1C9EB12FBD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ac825-a8d6-4a32-9ece-79a6a40a6e5c"/>
    <ds:schemaRef ds:uri="887a237b-30aa-4c38-ab05-6751c8f209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TotalTime>
  <Words>2061</Words>
  <Application>Microsoft Office PowerPoint</Application>
  <PresentationFormat>Custom</PresentationFormat>
  <Paragraphs>198</Paragraphs>
  <Slides>22</Slides>
  <Notes>15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Net-Zero Sprint</dc:title>
  <dc:creator>Hellam,Rebecca (elle | she, her) (ECCC)</dc:creator>
  <cp:lastModifiedBy>Hellam,Rebecca (elle | she, her) (ECCC)</cp:lastModifiedBy>
  <cp:revision>33</cp:revision>
  <dcterms:created xsi:type="dcterms:W3CDTF">2006-08-16T00:00:00Z</dcterms:created>
  <dcterms:modified xsi:type="dcterms:W3CDTF">2025-08-13T17:45:36Z</dcterms:modified>
  <dc:identifier>DAGuLlu7RjA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0x010100020421CFBE4A6C48BBAFDF34E8C26C3C</vt:lpwstr>
  </property>
  <property fmtid="{D5CDD505-2E9C-101B-9397-08002B2CF9AE}" pid="3" name="MediaServiceImageTags">
    <vt:lpwstr/>
  </property>
</Properties>
</file>